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58"/>
  </p:notesMasterIdLst>
  <p:handoutMasterIdLst>
    <p:handoutMasterId r:id="rId59"/>
  </p:handoutMasterIdLst>
  <p:sldIdLst>
    <p:sldId id="308" r:id="rId5"/>
    <p:sldId id="296" r:id="rId6"/>
    <p:sldId id="725" r:id="rId7"/>
    <p:sldId id="301" r:id="rId8"/>
    <p:sldId id="295" r:id="rId9"/>
    <p:sldId id="329" r:id="rId10"/>
    <p:sldId id="326" r:id="rId11"/>
    <p:sldId id="327" r:id="rId12"/>
    <p:sldId id="328" r:id="rId13"/>
    <p:sldId id="288" r:id="rId14"/>
    <p:sldId id="310" r:id="rId15"/>
    <p:sldId id="726" r:id="rId16"/>
    <p:sldId id="727" r:id="rId17"/>
    <p:sldId id="728" r:id="rId18"/>
    <p:sldId id="729" r:id="rId19"/>
    <p:sldId id="730" r:id="rId20"/>
    <p:sldId id="731" r:id="rId21"/>
    <p:sldId id="736" r:id="rId22"/>
    <p:sldId id="735" r:id="rId23"/>
    <p:sldId id="734" r:id="rId24"/>
    <p:sldId id="733" r:id="rId25"/>
    <p:sldId id="732" r:id="rId26"/>
    <p:sldId id="317" r:id="rId27"/>
    <p:sldId id="324" r:id="rId28"/>
    <p:sldId id="737" r:id="rId29"/>
    <p:sldId id="588" r:id="rId30"/>
    <p:sldId id="589" r:id="rId31"/>
    <p:sldId id="590" r:id="rId32"/>
    <p:sldId id="591" r:id="rId33"/>
    <p:sldId id="592" r:id="rId34"/>
    <p:sldId id="593" r:id="rId35"/>
    <p:sldId id="690" r:id="rId36"/>
    <p:sldId id="738" r:id="rId37"/>
    <p:sldId id="739" r:id="rId38"/>
    <p:sldId id="325" r:id="rId39"/>
    <p:sldId id="257" r:id="rId40"/>
    <p:sldId id="258" r:id="rId41"/>
    <p:sldId id="259" r:id="rId42"/>
    <p:sldId id="260" r:id="rId43"/>
    <p:sldId id="261" r:id="rId44"/>
    <p:sldId id="262" r:id="rId45"/>
    <p:sldId id="263" r:id="rId46"/>
    <p:sldId id="264" r:id="rId47"/>
    <p:sldId id="265" r:id="rId48"/>
    <p:sldId id="266" r:id="rId49"/>
    <p:sldId id="268" r:id="rId50"/>
    <p:sldId id="267" r:id="rId51"/>
    <p:sldId id="269" r:id="rId52"/>
    <p:sldId id="270" r:id="rId53"/>
    <p:sldId id="271" r:id="rId54"/>
    <p:sldId id="272" r:id="rId55"/>
    <p:sldId id="273" r:id="rId56"/>
    <p:sldId id="274" r:id="rId57"/>
  </p:sldIdLst>
  <p:sldSz cx="12192000" cy="6858000"/>
  <p:notesSz cx="6807200" cy="9939338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726"/>
    <a:srgbClr val="404040"/>
    <a:srgbClr val="FF9B45"/>
    <a:srgbClr val="DD462F"/>
    <a:srgbClr val="F8CFB6"/>
    <a:srgbClr val="F8CAB6"/>
    <a:srgbClr val="923922"/>
    <a:srgbClr val="F5F5F5"/>
    <a:srgbClr val="F2F2F2"/>
    <a:srgbClr val="D2B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淺色樣式 2 - 輔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41" autoAdjust="0"/>
  </p:normalViewPr>
  <p:slideViewPr>
    <p:cSldViewPr snapToGrid="0">
      <p:cViewPr varScale="1">
        <p:scale>
          <a:sx n="106" d="100"/>
          <a:sy n="106" d="100"/>
        </p:scale>
        <p:origin x="120" y="2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9A22203-C483-42FA-8700-B681F6F01B4D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2022/6/15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679768-A2FC-4D08-91F6-8DCE6C566B36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56C02CB6-EC10-40FB-BF56-67DDAFB1AB77}" type="datetime1">
              <a:rPr lang="zh-TW" altLang="en-US" noProof="0" smtClean="0"/>
              <a:t>2022/6/15</a:t>
            </a:fld>
            <a:endParaRPr lang="zh-TW" altLang="en-US" noProof="0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F61EA0F-A667-4B49-8422-0062BC55E249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en-US" altLang="zh-TW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5550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FAB550-90FE-46D2-8B17-C5469E9F948F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0320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en-US" altLang="zh-TW" smtClean="0"/>
              <a:t>35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38499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sites.google.com/view/yda-yvc-yc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1800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zh-TW" altLang="en-US" sz="1800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12" name="直線接點​​ 11"/>
          <p:cNvCxnSpPr/>
          <p:nvPr userDrawn="1"/>
        </p:nvCxnSpPr>
        <p:spPr>
          <a:xfrm>
            <a:off x="604434" y="1196392"/>
            <a:ext cx="6840000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3600">
                <a:solidFill>
                  <a:schemeClr val="bg2">
                    <a:lumMod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FB24FFDF-C44B-4BC6-8CC2-3E2CCA5CBAD2}" type="datetime1">
              <a:rPr lang="zh-TW" altLang="en-US" smtClean="0"/>
              <a:t>2022/6/15</a:t>
            </a:fld>
            <a:endParaRPr lang="zh-TW" altLang="en-US" dirty="0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8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860EDB8-5305-433F-BE41-D7A86D811DB3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14" name="文字預留位置 2">
            <a:extLst>
              <a:ext uri="{FF2B5EF4-FFF2-40B4-BE49-F238E27FC236}">
                <a16:creationId xmlns:a16="http://schemas.microsoft.com/office/drawing/2014/main" id="{25DA4BEB-21C3-44C6-B98E-040AF6C31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435607"/>
            <a:ext cx="11396472" cy="5133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ts val="2800"/>
              </a:lnSpc>
              <a:defRPr sz="2800"/>
            </a:lvl1pPr>
            <a:lvl3pPr>
              <a:lnSpc>
                <a:spcPts val="2400"/>
              </a:lnSpc>
              <a:defRPr sz="2400"/>
            </a:lvl3pPr>
            <a:lvl4pPr>
              <a:lnSpc>
                <a:spcPts val="2400"/>
              </a:lnSpc>
              <a:defRPr sz="2000"/>
            </a:lvl4pPr>
            <a:lvl5pPr>
              <a:lnSpc>
                <a:spcPts val="2400"/>
              </a:lnSpc>
              <a:defRPr sz="1800"/>
            </a:lvl5pPr>
          </a:lstStyle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2" rtl="0"/>
            <a:r>
              <a:rPr lang="zh-TW" altLang="en-US" noProof="0" dirty="0"/>
              <a:t>第二層</a:t>
            </a:r>
          </a:p>
          <a:p>
            <a:pPr lvl="3" rtl="0"/>
            <a:r>
              <a:rPr lang="zh-TW" altLang="en-US" noProof="0" dirty="0"/>
              <a:t>第三層</a:t>
            </a:r>
          </a:p>
          <a:p>
            <a:pPr lvl="4" rtl="0"/>
            <a:r>
              <a:rPr lang="zh-TW" altLang="en-US" noProof="0" dirty="0"/>
              <a:t>第四層</a:t>
            </a:r>
          </a:p>
        </p:txBody>
      </p:sp>
      <p:pic>
        <p:nvPicPr>
          <p:cNvPr id="17" name="圖片 16">
            <a:hlinkClick r:id="rId2"/>
            <a:extLst>
              <a:ext uri="{FF2B5EF4-FFF2-40B4-BE49-F238E27FC236}">
                <a16:creationId xmlns:a16="http://schemas.microsoft.com/office/drawing/2014/main" id="{DE67D8AF-537B-42D3-93C7-370C9D6BA1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738" y="260391"/>
            <a:ext cx="3668975" cy="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1800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" name="矩形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1800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7" name="內容版面配置區 6"/>
          <p:cNvSpPr>
            <a:spLocks noGrp="1"/>
          </p:cNvSpPr>
          <p:nvPr>
            <p:ph sz="quarter" idx="13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zh-TW" altLang="en-US" noProof="0" dirty="0"/>
              <a:t>編輯母片文字樣式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zh-TW" altLang="en-US" noProof="0" dirty="0"/>
              <a:t>第二層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zh-TW" altLang="en-US" noProof="0" dirty="0"/>
              <a:t>第三層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zh-TW" altLang="en-US" noProof="0" dirty="0"/>
              <a:t>第四層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zh-TW" altLang="en-US" noProof="0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368" y="1670347"/>
            <a:ext cx="5580000" cy="473614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2699" y="1670347"/>
            <a:ext cx="5580000" cy="473614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E7D94-4F9F-487A-A9DA-15528C6FFBF4}" type="datetimeFigureOut">
              <a:rPr lang="zh-TW" altLang="en-US" smtClean="0"/>
              <a:pPr/>
              <a:t>2022/6/15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88A9F-F923-4521-BF4B-813787702A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3411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ites.google.com/view/yda-yvc-yc/" TargetMode="Externa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zh-TW" altLang="en-US" sz="1800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539496" y="1435607"/>
            <a:ext cx="11396472" cy="5133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2" rtl="0"/>
            <a:r>
              <a:rPr lang="zh-TW" altLang="en-US" noProof="0" dirty="0"/>
              <a:t>第二層</a:t>
            </a:r>
          </a:p>
          <a:p>
            <a:pPr lvl="3" rtl="0"/>
            <a:r>
              <a:rPr lang="zh-TW" altLang="en-US" noProof="0" dirty="0"/>
              <a:t>第三層</a:t>
            </a:r>
          </a:p>
          <a:p>
            <a:pPr lvl="4" rtl="0"/>
            <a:r>
              <a:rPr lang="zh-TW" altLang="en-US" noProof="0" dirty="0"/>
              <a:t>第四層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70FC83EE-73F1-46EA-BC6E-B26AE4225C74}" type="datetime1">
              <a:rPr lang="zh-TW" altLang="en-US" noProof="0" smtClean="0"/>
              <a:t>2022/6/15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860EDB8-5305-433F-BE41-D7A86D811DB3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cxnSp>
        <p:nvCxnSpPr>
          <p:cNvPr id="8" name="直線接點 7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8">
            <a:hlinkClick r:id="rId6"/>
            <a:extLst>
              <a:ext uri="{FF2B5EF4-FFF2-40B4-BE49-F238E27FC236}">
                <a16:creationId xmlns:a16="http://schemas.microsoft.com/office/drawing/2014/main" id="{0F5A9E19-8569-48B0-A2EE-7019EC1D629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993" y="307565"/>
            <a:ext cx="3668975" cy="7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ts val="2800"/>
        </a:lnSpc>
        <a:spcBef>
          <a:spcPts val="1000"/>
        </a:spcBef>
        <a:spcAft>
          <a:spcPts val="1200"/>
        </a:spcAft>
        <a:buClr>
          <a:srgbClr val="FF0000"/>
        </a:buClr>
        <a:buFont typeface="Wingdings" panose="05000000000000000000" pitchFamily="2" charset="2"/>
        <a:buChar char="n"/>
        <a:defRPr lang="en-US" sz="2800" kern="1200" dirty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Clr>
          <a:srgbClr val="FF0000"/>
        </a:buClr>
        <a:buFont typeface="Wingdings" panose="05000000000000000000" pitchFamily="2" charset="2"/>
        <a:buChar char="n"/>
        <a:defRPr lang="en-US" sz="1200" kern="1200" dirty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5800" indent="-228600" algn="l" defTabSz="914400" rtl="0" eaLnBrk="1" latinLnBrk="0" hangingPunct="1">
        <a:lnSpc>
          <a:spcPts val="2800"/>
        </a:lnSpc>
        <a:spcBef>
          <a:spcPts val="1000"/>
        </a:spcBef>
        <a:spcAft>
          <a:spcPts val="1200"/>
        </a:spcAft>
        <a:buClr>
          <a:srgbClr val="FF0000"/>
        </a:buClr>
        <a:buFont typeface="Wingdings" panose="05000000000000000000" pitchFamily="2" charset="2"/>
        <a:buChar char="u"/>
        <a:defRPr lang="en-US" sz="2400" kern="1200" dirty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143000" indent="-228600" algn="l" defTabSz="914400" rtl="0" eaLnBrk="1" latinLnBrk="0" hangingPunct="1">
        <a:lnSpc>
          <a:spcPts val="2800"/>
        </a:lnSpc>
        <a:spcBef>
          <a:spcPts val="1000"/>
        </a:spcBef>
        <a:spcAft>
          <a:spcPts val="1200"/>
        </a:spcAft>
        <a:buClr>
          <a:srgbClr val="FF0000"/>
        </a:buClr>
        <a:buFont typeface="Wingdings" panose="05000000000000000000" pitchFamily="2" charset="2"/>
        <a:buChar char="p"/>
        <a:defRPr lang="en-US" sz="2000" kern="1200" dirty="0" smtClean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600200" indent="-228600" algn="l" defTabSz="914400" rtl="0" eaLnBrk="1" latinLnBrk="0" hangingPunct="1">
        <a:lnSpc>
          <a:spcPts val="2800"/>
        </a:lnSpc>
        <a:spcBef>
          <a:spcPts val="1000"/>
        </a:spcBef>
        <a:spcAft>
          <a:spcPts val="1200"/>
        </a:spcAft>
        <a:buClr>
          <a:srgbClr val="FF0000"/>
        </a:buClr>
        <a:buFont typeface="Wingdings" panose="05000000000000000000" pitchFamily="2" charset="2"/>
        <a:buChar char="ü"/>
        <a:defRPr lang="en-US" sz="1800" kern="1200" dirty="0" smtClean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bevolunteer.yda.gov.tw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ppt.cc/fdiC7x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bevolunteer.yda.gov.tw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ppt.cc/fdiC7x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181B11FB-F3DA-4BF3-B3A3-732753236146}"/>
              </a:ext>
            </a:extLst>
          </p:cNvPr>
          <p:cNvSpPr/>
          <p:nvPr/>
        </p:nvSpPr>
        <p:spPr>
          <a:xfrm>
            <a:off x="254524" y="5316718"/>
            <a:ext cx="11682952" cy="1300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8200" y="1164324"/>
            <a:ext cx="6942448" cy="4152394"/>
          </a:xfrm>
        </p:spPr>
        <p:txBody>
          <a:bodyPr rtlCol="0" anchor="ctr" anchorCtr="0">
            <a:normAutofit/>
          </a:bodyPr>
          <a:lstStyle/>
          <a:p>
            <a:r>
              <a:rPr lang="zh-TW" altLang="en-US" sz="4800" dirty="0">
                <a:solidFill>
                  <a:schemeClr val="bg1"/>
                </a:solidFill>
              </a:rPr>
              <a:t>教育部青年發展署</a:t>
            </a:r>
            <a:r>
              <a:rPr lang="en-US" altLang="zh-TW" sz="4800" dirty="0">
                <a:solidFill>
                  <a:schemeClr val="bg1"/>
                </a:solidFill>
              </a:rPr>
              <a:t/>
            </a:r>
            <a:br>
              <a:rPr lang="en-US" altLang="zh-TW" sz="4800" dirty="0">
                <a:solidFill>
                  <a:schemeClr val="bg1"/>
                </a:solidFill>
              </a:rPr>
            </a:br>
            <a:r>
              <a:rPr lang="zh-TW" altLang="en-US" sz="4800" dirty="0">
                <a:solidFill>
                  <a:schemeClr val="bg1"/>
                </a:solidFill>
              </a:rPr>
              <a:t>獎勵青年自組團隊參與</a:t>
            </a:r>
            <a:r>
              <a:rPr lang="en-US" altLang="zh-TW" sz="4800" dirty="0">
                <a:solidFill>
                  <a:schemeClr val="bg1"/>
                </a:solidFill>
              </a:rPr>
              <a:t/>
            </a:r>
            <a:br>
              <a:rPr lang="en-US" altLang="zh-TW" sz="4800" dirty="0">
                <a:solidFill>
                  <a:schemeClr val="bg1"/>
                </a:solidFill>
              </a:rPr>
            </a:br>
            <a:r>
              <a:rPr lang="zh-TW" altLang="en-US" sz="4800" dirty="0">
                <a:solidFill>
                  <a:schemeClr val="bg1"/>
                </a:solidFill>
              </a:rPr>
              <a:t>志工行動計畫說明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pic>
        <p:nvPicPr>
          <p:cNvPr id="1028" name="Picture 4" descr="教育部青年發展署">
            <a:extLst>
              <a:ext uri="{FF2B5EF4-FFF2-40B4-BE49-F238E27FC236}">
                <a16:creationId xmlns:a16="http://schemas.microsoft.com/office/drawing/2014/main" id="{2CDC57A4-E531-405F-84BC-E5F04E169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482" y="5779579"/>
            <a:ext cx="28194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國立中正大學">
            <a:extLst>
              <a:ext uri="{FF2B5EF4-FFF2-40B4-BE49-F238E27FC236}">
                <a16:creationId xmlns:a16="http://schemas.microsoft.com/office/drawing/2014/main" id="{71B2F37A-1243-4403-BE8F-D73684718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42" y="5736717"/>
            <a:ext cx="31242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1B0C819-85C8-49CB-86E0-3F8268AA8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300" y="610469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65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48A463-A1DF-44D6-80D3-E2B92F1F3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青年自組團隊計畫注意事項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192E67DE-DCFD-4794-9A48-8B2DDF72EF77}"/>
              </a:ext>
            </a:extLst>
          </p:cNvPr>
          <p:cNvSpPr txBox="1">
            <a:spLocks/>
          </p:cNvSpPr>
          <p:nvPr/>
        </p:nvSpPr>
        <p:spPr>
          <a:xfrm>
            <a:off x="795338" y="1435100"/>
            <a:ext cx="11120142" cy="5144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914400" rtl="0" eaLnBrk="1" latinLnBrk="0" hangingPunct="1">
              <a:lnSpc>
                <a:spcPts val="28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n"/>
              <a:defRPr lang="en-US" sz="28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n"/>
              <a:defRPr lang="en-US" sz="12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685800" indent="-228600" algn="l" defTabSz="914400" rtl="0" eaLnBrk="1" latinLnBrk="0" hangingPunct="1">
              <a:lnSpc>
                <a:spcPts val="28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u"/>
              <a:defRPr lang="en-US" sz="24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143000" indent="-228600" algn="l" defTabSz="914400" rtl="0" eaLnBrk="1" latinLnBrk="0" hangingPunct="1">
              <a:lnSpc>
                <a:spcPts val="28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p"/>
              <a:defRPr lang="en-US" sz="2000" kern="120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600200" indent="-228600" algn="l" defTabSz="914400" rtl="0" eaLnBrk="1" latinLnBrk="0" hangingPunct="1">
              <a:lnSpc>
                <a:spcPts val="28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  <a:defRPr lang="en-US" sz="1800" kern="120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FF0000"/>
                </a:solidFill>
              </a:rPr>
              <a:t>不得</a:t>
            </a:r>
            <a:r>
              <a:rPr lang="zh-TW" altLang="en-US" dirty="0"/>
              <a:t>以任何名目向服務對象</a:t>
            </a:r>
            <a:r>
              <a:rPr lang="zh-TW" altLang="en-US" dirty="0">
                <a:solidFill>
                  <a:srgbClr val="FF0000"/>
                </a:solidFill>
              </a:rPr>
              <a:t>收取</a:t>
            </a:r>
            <a:r>
              <a:rPr lang="zh-TW" altLang="en-US" dirty="0"/>
              <a:t>任何</a:t>
            </a:r>
            <a:r>
              <a:rPr lang="zh-TW" altLang="en-US" dirty="0">
                <a:solidFill>
                  <a:srgbClr val="FF0000"/>
                </a:solidFill>
              </a:rPr>
              <a:t>費用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dirty="0"/>
              <a:t>志工保險</a:t>
            </a:r>
            <a:r>
              <a:rPr lang="en-US" altLang="zh-TW" dirty="0"/>
              <a:t>(</a:t>
            </a:r>
            <a:r>
              <a:rPr lang="zh-TW" altLang="en-US" dirty="0"/>
              <a:t>旅遊平安險</a:t>
            </a:r>
            <a:r>
              <a:rPr lang="en-US" altLang="zh-TW" dirty="0"/>
              <a:t>)</a:t>
            </a:r>
            <a:r>
              <a:rPr lang="zh-TW" altLang="en-US" dirty="0"/>
              <a:t>至少須包含意外身故與失能各</a:t>
            </a:r>
            <a:r>
              <a:rPr lang="en-US" altLang="zh-TW" dirty="0">
                <a:solidFill>
                  <a:srgbClr val="FF0000"/>
                </a:solidFill>
              </a:rPr>
              <a:t>200</a:t>
            </a:r>
            <a:r>
              <a:rPr lang="zh-TW" altLang="en-US" dirty="0">
                <a:solidFill>
                  <a:srgbClr val="FF0000"/>
                </a:solidFill>
              </a:rPr>
              <a:t>萬元</a:t>
            </a:r>
            <a:r>
              <a:rPr lang="zh-TW" altLang="en-US" dirty="0"/>
              <a:t>、傷害醫療</a:t>
            </a:r>
            <a:r>
              <a:rPr lang="en-US" altLang="zh-TW" dirty="0">
                <a:solidFill>
                  <a:srgbClr val="FF0000"/>
                </a:solidFill>
              </a:rPr>
              <a:t>3</a:t>
            </a:r>
            <a:r>
              <a:rPr lang="zh-TW" altLang="en-US" dirty="0">
                <a:solidFill>
                  <a:srgbClr val="FF0000"/>
                </a:solidFill>
              </a:rPr>
              <a:t>萬元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dirty="0"/>
              <a:t>未滿</a:t>
            </a:r>
            <a:r>
              <a:rPr lang="en-US" altLang="zh-TW" dirty="0"/>
              <a:t>18</a:t>
            </a:r>
            <a:r>
              <a:rPr lang="zh-TW" altLang="en-US" dirty="0"/>
              <a:t>歲之青年，需檢附</a:t>
            </a:r>
            <a:r>
              <a:rPr lang="zh-TW" altLang="en-US" dirty="0">
                <a:solidFill>
                  <a:srgbClr val="FF0000"/>
                </a:solidFill>
              </a:rPr>
              <a:t>家長同意書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dirty="0"/>
              <a:t>服務時間、地點、內容或團隊成員</a:t>
            </a:r>
            <a:r>
              <a:rPr lang="zh-TW" altLang="en-US" dirty="0">
                <a:solidFill>
                  <a:srgbClr val="FF0000"/>
                </a:solidFill>
              </a:rPr>
              <a:t>變動</a:t>
            </a:r>
            <a:r>
              <a:rPr lang="zh-TW" altLang="en-US" dirty="0"/>
              <a:t>者，應於服務前通報青年發展署</a:t>
            </a:r>
            <a:endParaRPr lang="en-US" altLang="zh-TW" dirty="0"/>
          </a:p>
          <a:p>
            <a:r>
              <a:rPr lang="zh-TW" altLang="en-US" dirty="0"/>
              <a:t>需配合志工中心進行訪視輔導，並於服務結束一個月內辦理結案</a:t>
            </a:r>
            <a:endParaRPr lang="en-US" altLang="zh-TW" dirty="0"/>
          </a:p>
          <a:p>
            <a:r>
              <a:rPr lang="zh-TW" altLang="en-US" dirty="0"/>
              <a:t>實際服務人數需達預估人數之</a:t>
            </a:r>
            <a:r>
              <a:rPr lang="en-US" altLang="zh-TW" dirty="0"/>
              <a:t>2/3</a:t>
            </a:r>
            <a:r>
              <a:rPr lang="zh-TW" altLang="en-US" dirty="0"/>
              <a:t>以上</a:t>
            </a:r>
            <a:endParaRPr lang="en-US" altLang="zh-TW" dirty="0"/>
          </a:p>
          <a:p>
            <a:r>
              <a:rPr lang="zh-TW" altLang="en-US" dirty="0"/>
              <a:t>同一服務地點同一服務對象僅可申請一案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1484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4F9B3-A6C4-4A84-9CF4-9E887BF3A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青年自組團隊計畫申請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B9B9FBCD-23C7-494B-B321-E2CEDAB71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>
                <a:hlinkClick r:id="rId2"/>
              </a:rPr>
              <a:t>https://bevolunteer.yda.gov.tw/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ADFEAB9-5F34-4119-82EB-0090974352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4" t="15866" r="4425" b="20934"/>
          <a:stretch/>
        </p:blipFill>
        <p:spPr>
          <a:xfrm>
            <a:off x="491278" y="1993109"/>
            <a:ext cx="11209444" cy="433425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0367C89-AE66-48F5-88EE-52CCB34DAC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9" t="27354" r="42629" b="13127"/>
          <a:stretch/>
        </p:blipFill>
        <p:spPr>
          <a:xfrm>
            <a:off x="6839123" y="3685880"/>
            <a:ext cx="5096845" cy="319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48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5B85ED-6BF5-48A4-9A4E-4D023FC5C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青年自組團隊計畫申請內容</a:t>
            </a:r>
            <a:r>
              <a:rPr lang="en-US" altLang="zh-TW" dirty="0"/>
              <a:t>(</a:t>
            </a:r>
            <a:r>
              <a:rPr lang="zh-TW" altLang="en-US" dirty="0"/>
              <a:t>現行版本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60FD38-D292-418A-BBD9-29662D5D7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435607"/>
            <a:ext cx="11396472" cy="5422393"/>
          </a:xfrm>
        </p:spPr>
        <p:txBody>
          <a:bodyPr>
            <a:normAutofit/>
          </a:bodyPr>
          <a:lstStyle/>
          <a:p>
            <a:r>
              <a:rPr lang="en-US" altLang="zh-TW" b="1" dirty="0"/>
              <a:t>Q1</a:t>
            </a:r>
            <a:r>
              <a:rPr lang="zh-TW" altLang="en-US" b="1" dirty="0"/>
              <a:t>為什麼發起這個計畫呢？</a:t>
            </a:r>
            <a:endParaRPr lang="en-US" altLang="zh-TW" b="1" dirty="0"/>
          </a:p>
          <a:p>
            <a:r>
              <a:rPr lang="en-US" altLang="zh-TW" b="1" dirty="0"/>
              <a:t>Q2</a:t>
            </a:r>
            <a:r>
              <a:rPr lang="zh-TW" altLang="en-US" b="1" dirty="0"/>
              <a:t>透過這個計畫想達到什麼目標呢？</a:t>
            </a:r>
            <a:endParaRPr lang="en-US" altLang="zh-TW" b="1" dirty="0"/>
          </a:p>
          <a:p>
            <a:r>
              <a:rPr lang="en-US" altLang="zh-TW" b="1" dirty="0"/>
              <a:t>Q3</a:t>
            </a:r>
            <a:r>
              <a:rPr lang="zh-TW" altLang="en-US" b="1" dirty="0"/>
              <a:t>服務的內容與做法是什麼？</a:t>
            </a:r>
            <a:endParaRPr lang="en-US" altLang="zh-TW" b="1" dirty="0"/>
          </a:p>
          <a:p>
            <a:pPr lvl="2"/>
            <a:r>
              <a:rPr lang="zh-TW" altLang="en-US" b="1" dirty="0">
                <a:solidFill>
                  <a:srgbClr val="FF0000"/>
                </a:solidFill>
              </a:rPr>
              <a:t>活動行程表</a:t>
            </a:r>
            <a:endParaRPr lang="en-US" altLang="zh-TW" b="1" dirty="0">
              <a:solidFill>
                <a:srgbClr val="FF0000"/>
              </a:solidFill>
            </a:endParaRPr>
          </a:p>
          <a:p>
            <a:pPr lvl="2"/>
            <a:r>
              <a:rPr lang="zh-TW" altLang="en-US" b="1" dirty="0">
                <a:solidFill>
                  <a:srgbClr val="FF0000"/>
                </a:solidFill>
              </a:rPr>
              <a:t>經費預算</a:t>
            </a:r>
            <a:endParaRPr lang="en-US" altLang="zh-TW" b="1" dirty="0">
              <a:solidFill>
                <a:srgbClr val="FF0000"/>
              </a:solidFill>
            </a:endParaRPr>
          </a:p>
          <a:p>
            <a:pPr lvl="2"/>
            <a:r>
              <a:rPr lang="zh-TW" altLang="en-US" b="1" dirty="0">
                <a:solidFill>
                  <a:srgbClr val="FF0000"/>
                </a:solidFill>
              </a:rPr>
              <a:t>反思活動的規劃</a:t>
            </a:r>
            <a:endParaRPr lang="en-US" altLang="zh-TW" b="1" dirty="0">
              <a:solidFill>
                <a:srgbClr val="FF0000"/>
              </a:solidFill>
            </a:endParaRPr>
          </a:p>
          <a:p>
            <a:r>
              <a:rPr lang="en-US" altLang="zh-TW" b="1" dirty="0"/>
              <a:t>Q4</a:t>
            </a:r>
            <a:r>
              <a:rPr lang="zh-TW" altLang="en-US" b="1" dirty="0"/>
              <a:t>這個計畫的預期效益是什麼？</a:t>
            </a:r>
            <a:endParaRPr lang="en-US" altLang="zh-TW" b="1" dirty="0"/>
          </a:p>
          <a:p>
            <a:pPr lvl="2"/>
            <a:r>
              <a:rPr lang="zh-TW" altLang="en-US" b="1" dirty="0">
                <a:solidFill>
                  <a:srgbClr val="FF0000"/>
                </a:solidFill>
              </a:rPr>
              <a:t>成效評估方法</a:t>
            </a:r>
            <a:endParaRPr lang="en-US" altLang="zh-TW" b="1" dirty="0">
              <a:solidFill>
                <a:srgbClr val="FF0000"/>
              </a:solidFill>
            </a:endParaRPr>
          </a:p>
          <a:p>
            <a:r>
              <a:rPr lang="en-US" altLang="zh-TW" b="1" dirty="0"/>
              <a:t>Q5</a:t>
            </a:r>
            <a:r>
              <a:rPr lang="zh-TW" altLang="en-US" b="1" dirty="0"/>
              <a:t>這個計畫之前是否有執行過？如果有，與過去的差別是什麼</a:t>
            </a:r>
            <a:r>
              <a:rPr lang="en-US" altLang="zh-TW" b="1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0011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C79892-C6ED-4EA6-A703-262649A91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自組團隊計畫撰寫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BDD2EA9-3500-407C-8659-6518BD08F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1E16F5E8-57D9-409C-9CA7-E3239096FD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7"/>
          <a:stretch/>
        </p:blipFill>
        <p:spPr>
          <a:xfrm>
            <a:off x="1017732" y="1552566"/>
            <a:ext cx="10440000" cy="501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58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C79892-C6ED-4EA6-A703-262649A91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自組團隊計畫撰寫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BDD2EA9-3500-407C-8659-6518BD08F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3">
            <a:extLst>
              <a:ext uri="{FF2B5EF4-FFF2-40B4-BE49-F238E27FC236}">
                <a16:creationId xmlns:a16="http://schemas.microsoft.com/office/drawing/2014/main" id="{B8738926-3598-412F-9C2D-9A0663440A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9"/>
          <a:stretch/>
        </p:blipFill>
        <p:spPr>
          <a:xfrm>
            <a:off x="876000" y="1495488"/>
            <a:ext cx="10440000" cy="510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21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C79892-C6ED-4EA6-A703-262649A91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自組團隊計畫撰寫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BDD2EA9-3500-407C-8659-6518BD08F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3">
            <a:extLst>
              <a:ext uri="{FF2B5EF4-FFF2-40B4-BE49-F238E27FC236}">
                <a16:creationId xmlns:a16="http://schemas.microsoft.com/office/drawing/2014/main" id="{03A73ED7-30B2-431A-9FEB-2A43BAE89A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1"/>
          <a:stretch/>
        </p:blipFill>
        <p:spPr>
          <a:xfrm>
            <a:off x="876000" y="1495488"/>
            <a:ext cx="10440000" cy="510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23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C79892-C6ED-4EA6-A703-262649A91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自組團隊計畫撰寫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BDD2EA9-3500-407C-8659-6518BD08F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015770F8-F455-4856-B5A0-66DEC31609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62"/>
          <a:stretch/>
        </p:blipFill>
        <p:spPr>
          <a:xfrm>
            <a:off x="876000" y="1495488"/>
            <a:ext cx="10440000" cy="528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86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C79892-C6ED-4EA6-A703-262649A91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自組團隊計畫撰寫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BDD2EA9-3500-407C-8659-6518BD08F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6">
            <a:extLst>
              <a:ext uri="{FF2B5EF4-FFF2-40B4-BE49-F238E27FC236}">
                <a16:creationId xmlns:a16="http://schemas.microsoft.com/office/drawing/2014/main" id="{2D1C07CF-8694-42E5-BD98-FF7B75A2C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7"/>
          <a:stretch/>
        </p:blipFill>
        <p:spPr>
          <a:xfrm>
            <a:off x="876000" y="1495488"/>
            <a:ext cx="10440000" cy="492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4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C79892-C6ED-4EA6-A703-262649A91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自組團隊計畫撰寫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BDD2EA9-3500-407C-8659-6518BD08F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D2AB4871-B243-4430-9C2A-FC8B9BC3A1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0"/>
          <a:stretch/>
        </p:blipFill>
        <p:spPr>
          <a:xfrm>
            <a:off x="560664" y="1476304"/>
            <a:ext cx="10440000" cy="519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67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C79892-C6ED-4EA6-A703-262649A91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自組團隊計畫撰寫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BDD2EA9-3500-407C-8659-6518BD08F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46F7807B-5F5A-4B4D-A851-4E8FDF760E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7"/>
          <a:stretch/>
        </p:blipFill>
        <p:spPr>
          <a:xfrm>
            <a:off x="876000" y="1495488"/>
            <a:ext cx="10440000" cy="492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76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070FAF-D75A-4800-9B51-E74DD698F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我的服務經驗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888F48F-F9C7-4052-A102-76FAA8109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教育部青年發展署雲嘉青年志工中心計畫主持人</a:t>
            </a:r>
          </a:p>
          <a:p>
            <a:r>
              <a:rPr lang="zh-TW" altLang="en-US" dirty="0"/>
              <a:t>國立中正大學通識教育中心助理教授</a:t>
            </a:r>
          </a:p>
          <a:p>
            <a:r>
              <a:rPr lang="zh-TW" altLang="en-US" dirty="0"/>
              <a:t>社團法人臺灣愛行動協會常務理事</a:t>
            </a:r>
            <a:endParaRPr lang="en-US" altLang="zh-TW" dirty="0"/>
          </a:p>
          <a:p>
            <a:r>
              <a:rPr lang="zh-TW" altLang="en-US" dirty="0"/>
              <a:t>墾丁國家公園義務解說員</a:t>
            </a:r>
          </a:p>
          <a:p>
            <a:r>
              <a:rPr lang="zh-TW" altLang="en-US" dirty="0"/>
              <a:t>台南市文化局志工隊志工</a:t>
            </a:r>
          </a:p>
          <a:p>
            <a:r>
              <a:rPr lang="zh-TW" altLang="en-US" dirty="0"/>
              <a:t>身心障礙者服務</a:t>
            </a:r>
            <a:endParaRPr lang="en-US" altLang="zh-TW" dirty="0"/>
          </a:p>
          <a:p>
            <a:r>
              <a:rPr lang="zh-TW" altLang="en-US" dirty="0"/>
              <a:t>國際志工服務</a:t>
            </a:r>
            <a:endParaRPr lang="en-US" altLang="zh-TW" dirty="0"/>
          </a:p>
          <a:p>
            <a:endParaRPr lang="zh-TW" altLang="en-US" dirty="0"/>
          </a:p>
          <a:p>
            <a:endParaRPr lang="en-US" altLang="zh-TW" dirty="0"/>
          </a:p>
          <a:p>
            <a:endParaRPr lang="zh-TW" altLang="en-US" dirty="0"/>
          </a:p>
          <a:p>
            <a:endParaRPr lang="zh-TW" altLang="en-US" dirty="0"/>
          </a:p>
        </p:txBody>
      </p:sp>
      <p:pic>
        <p:nvPicPr>
          <p:cNvPr id="1026" name="Picture 2" descr="https://lh3.googleusercontent.com/L9PN_nGubEf8sKnYcaJfgiITs0WXTDtZkEtAhTY7AqDtQycJwF5DqXMrcjiC-MhYi0vgKJkyV1PA2hUd8Tbs9hqAHs-d_iS475jjz-osyuZlP6hlYIQfXLyqJqFDk8_si1pxUtu0JkGuExUC8i30IuwXpY1eiUjrTHXtwHr6E2ZbbjGSs1xKRNlC_WHcl8AZl1zlG5QK_2XAjxxT7jy12fcGN8Gkrjt1b0PbeVpLgFq1qzEBps-qA5YYnQWPaLB3i3lwYiRlDFnWkSsI6pxhaPL-2bkqFEb-v9j9bb3ta5Xj-7Db8Wos-J0-wHKc_t5tkfL3M1wZazCdsjLhHjH1UhSoa6DNlV4FP7ep826yDSYdC3nOp4Im9-tNCVCx_fIK_DEe2YE4XGFubvJ6Rtra2mSzI3XmBoeA64i_FkPf8yo_D1W6Q2tIN55x79n2fFHKoyMSgW8NDjgGPlsNrkE7JN0nytxO441FqVUjnx75ZmQBVlZrYDBtQUKkgoX6BvjIVfcfGTbVxpdqRhNbA-DEfl9wGR3z7bKPF3MPhXX8gmV_UXgWhiWTmEnd173eSkRpJEAcRkTjWgc9ujSMbyktgwaCzoTOWTu1EaICWZ7swKkERunUE6P3AbW9hvEuEtmiK--vseuwSQemEkKfaFfIAiZn7rZAs5V-IBJ4fbu_MKsUzt_E8nPS810O0bAlUWQkBbD1Rr8zUtKOaf4sHA94ySVntjExNy3NFfFqVRtSmInEiRikkTbr2MfTtntg3EWgOqTm5hkjtV0F7IQvX9SjXb7H3cQ-9LnPZdSyZobnIvOZqZNgXV7f0vDr_63uu6JimkuDiw=w1707-h854-no?authuser=0">
            <a:extLst>
              <a:ext uri="{FF2B5EF4-FFF2-40B4-BE49-F238E27FC236}">
                <a16:creationId xmlns:a16="http://schemas.microsoft.com/office/drawing/2014/main" id="{5125A4C3-69B6-49CC-B61C-E872E9107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492" y="4303712"/>
            <a:ext cx="4896476" cy="244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hdPGkdMsHFmC0m1J4E1Oyf9_5aR-YOlFmis8HxkhFuGElbJC8uYDWJOCtx-ubHySu7rcm3xjmfvdeGeN-TV-ZplmoFKH5hLg98PHxEB7JMeH70ZrYRO4Rk3dS9lNnqvF3d27GjjP7IEsJVXcgCrnTMdpLeUtb9xLJwjnAULYgTecJjecCs2t2Jlhnoj_YZtlYw4jZcArR_gWtptkfD_na0VNjPbpoiJWtTxwZH2MiT6xKW5GmNweVWKcxiy7PU_x1ablfFOHZXzJcPVOxUcCwGJpBx9UxecABjvSNb_KGqJOd56Dp6KvIUKUcghDEPtxg9Dv1zQTqKeGjDARFZLzgUhzjsQkBMFPE6bSwSE1FwFgtYf3BKlnXeDCUj49U1i4Z-sEfUGWh3ffu71pW2YqZDZOhZpBZVAmZx1f5vShyyaF2TU8Nrm6RuMDeo89-c4xNtJQpzgybIQDjeJlndZRBhf_6whU7nLa0-9JYFjjgAPrUXlpYstXdQ76AhPxsEw8dRhXollyNt6JRjN6VGKbHmo5hqKkxgPeYB7ydmxmEWW9zFFkbDHQDg7ehxilK5VG4H_GO-glMtR7ere89Zh1M6e9xadFCDVXxEoZWqzL-bm392NwNEtTMD0CWuDeI4nol8ytbrPn7yQNrtzf1cqW5aqcMRB3cjyDH6oJkpWQ-sF0cZYppPmNVxz8obSZfkEA7gAo7-VV6fJIpV3_igJ8_nrtiTOf8WjzR-9lqsMdfJxKyFoCTt-BBY7wUNAHk_6Mum2L2LOMj6neXzhqGXDrv2zrSF8UExaQVacieU8NS3x-tAJZ9d2wmbK7vO0C5_CjDnY=w1139-h854-no?authuser=0">
            <a:extLst>
              <a:ext uri="{FF2B5EF4-FFF2-40B4-BE49-F238E27FC236}">
                <a16:creationId xmlns:a16="http://schemas.microsoft.com/office/drawing/2014/main" id="{E2E13E74-AB01-4A96-B2B5-B4A552816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8"/>
          <a:stretch/>
        </p:blipFill>
        <p:spPr bwMode="auto">
          <a:xfrm>
            <a:off x="7696113" y="1856053"/>
            <a:ext cx="4239855" cy="235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10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C79892-C6ED-4EA6-A703-262649A91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自組團隊計畫撰寫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BDD2EA9-3500-407C-8659-6518BD08F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F3E99E3F-5CDB-4AAC-A4F9-2A0BB0E7F0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9"/>
          <a:stretch/>
        </p:blipFill>
        <p:spPr>
          <a:xfrm>
            <a:off x="876000" y="1495488"/>
            <a:ext cx="10440000" cy="510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06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C79892-C6ED-4EA6-A703-262649A91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自組團隊計畫撰寫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BDD2EA9-3500-407C-8659-6518BD08F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D3925C2F-64E4-4E63-BEAE-961B2C928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1"/>
          <a:stretch/>
        </p:blipFill>
        <p:spPr>
          <a:xfrm>
            <a:off x="876000" y="1495488"/>
            <a:ext cx="10440000" cy="510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15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C79892-C6ED-4EA6-A703-262649A91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自組團隊計畫撰寫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BDD2EA9-3500-407C-8659-6518BD08F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E53AEC9F-B822-4801-B5B9-36BA281936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4"/>
          <a:stretch/>
        </p:blipFill>
        <p:spPr>
          <a:xfrm>
            <a:off x="876000" y="1495488"/>
            <a:ext cx="10440000" cy="519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9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5B85ED-6BF5-48A4-9A4E-4D023FC5C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青年自組團隊計畫申請內容</a:t>
            </a:r>
            <a:r>
              <a:rPr lang="en-US" altLang="zh-TW" dirty="0"/>
              <a:t>(</a:t>
            </a:r>
            <a:r>
              <a:rPr lang="zh-TW" altLang="en-US" dirty="0"/>
              <a:t>未來版本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60FD38-D292-418A-BBD9-29662D5D7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435607"/>
            <a:ext cx="11396472" cy="5422393"/>
          </a:xfrm>
        </p:spPr>
        <p:txBody>
          <a:bodyPr>
            <a:normAutofit/>
          </a:bodyPr>
          <a:lstStyle/>
          <a:p>
            <a:r>
              <a:rPr lang="zh-TW" altLang="en-US" dirty="0"/>
              <a:t>計畫緣起：服務的緣由或理念、服務需求評估、與過去方案的差異</a:t>
            </a:r>
            <a:endParaRPr lang="en-US" altLang="zh-TW" dirty="0"/>
          </a:p>
          <a:p>
            <a:r>
              <a:rPr lang="zh-TW" altLang="en-US" dirty="0"/>
              <a:t>計畫目的：想產生什麼效果與影響、志工團隊能學到什麼</a:t>
            </a:r>
            <a:endParaRPr lang="en-US" altLang="zh-TW" dirty="0"/>
          </a:p>
          <a:p>
            <a:r>
              <a:rPr lang="zh-TW" altLang="en-US" dirty="0"/>
              <a:t>計畫內容：志工訓練與行前規劃、服務內容規劃與活動流程</a:t>
            </a:r>
            <a:endParaRPr lang="en-US" altLang="zh-TW" dirty="0"/>
          </a:p>
          <a:p>
            <a:r>
              <a:rPr lang="zh-TW" altLang="en-US" dirty="0"/>
              <a:t>預期效益：量化與質化預期成效</a:t>
            </a:r>
            <a:endParaRPr lang="en-US" altLang="zh-TW" dirty="0"/>
          </a:p>
          <a:p>
            <a:r>
              <a: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方案未來延續規劃</a:t>
            </a:r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深耕型</a:t>
            </a:r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r>
              <a: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：</a:t>
            </a:r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2"/>
            <a:r>
              <a: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服務完成後，後續規劃</a:t>
            </a:r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2"/>
            <a:r>
              <a: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協助服務對象自我持續提升的規劃</a:t>
            </a:r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zh-TW" altLang="en-US" dirty="0"/>
              <a:t>預估經費</a:t>
            </a:r>
          </a:p>
        </p:txBody>
      </p:sp>
    </p:spTree>
    <p:extLst>
      <p:ext uri="{BB962C8B-B14F-4D97-AF65-F5344CB8AC3E}">
        <p14:creationId xmlns:p14="http://schemas.microsoft.com/office/powerpoint/2010/main" val="4227768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B178E5-8689-490E-A56A-357675623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青年自組團隊計畫結案內容</a:t>
            </a:r>
            <a:r>
              <a:rPr lang="en-US" altLang="zh-TW" dirty="0"/>
              <a:t>(</a:t>
            </a:r>
            <a:r>
              <a:rPr lang="zh-TW" altLang="en-US" dirty="0"/>
              <a:t>現行版本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1515A5-B0A6-49E7-BF37-0482540B7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基本資料</a:t>
            </a:r>
            <a:r>
              <a:rPr lang="en-US" altLang="zh-TW" dirty="0"/>
              <a:t>(</a:t>
            </a:r>
            <a:r>
              <a:rPr lang="zh-TW" altLang="en-US" dirty="0"/>
              <a:t>實際服務人數、實際服務總時數</a:t>
            </a:r>
            <a:r>
              <a:rPr lang="en-US" altLang="zh-TW" dirty="0"/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dirty="0"/>
              <a:t>Q1</a:t>
            </a:r>
            <a:r>
              <a:rPr lang="zh-TW" altLang="en-US" dirty="0"/>
              <a:t>青年志工訓練是如何進行的？對團隊有什麼影響呢？</a:t>
            </a:r>
            <a:endParaRPr lang="en-US" altLang="zh-TW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dirty="0"/>
              <a:t>Q2 </a:t>
            </a:r>
            <a:r>
              <a:rPr lang="zh-TW" altLang="en-US" dirty="0"/>
              <a:t>這次服務有什麼實際行動？計畫達到什麼成效呢？</a:t>
            </a:r>
            <a:endParaRPr lang="en-US" altLang="zh-TW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dirty="0"/>
              <a:t>Q3</a:t>
            </a:r>
            <a:r>
              <a:rPr lang="zh-TW" altLang="en-US" dirty="0"/>
              <a:t>對於整體活動的檢討、評估與反思為何？</a:t>
            </a:r>
            <a:endParaRPr lang="en-US" altLang="zh-TW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附件</a:t>
            </a:r>
            <a:endParaRPr lang="en-US" altLang="zh-TW" dirty="0"/>
          </a:p>
          <a:p>
            <a:pPr lvl="2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活動照片集錦</a:t>
            </a:r>
            <a:endParaRPr lang="en-US" altLang="zh-TW" dirty="0"/>
          </a:p>
          <a:p>
            <a:pPr lvl="2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計畫異動表</a:t>
            </a:r>
            <a:endParaRPr lang="en-US" altLang="zh-TW" dirty="0"/>
          </a:p>
          <a:p>
            <a:pPr lvl="2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志工保險證明文件</a:t>
            </a:r>
            <a:endParaRPr lang="en-US" altLang="zh-TW" dirty="0"/>
          </a:p>
          <a:p>
            <a:pPr lvl="2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實際執行志工名單</a:t>
            </a:r>
            <a:endParaRPr lang="en-US" altLang="zh-TW" dirty="0"/>
          </a:p>
          <a:p>
            <a:pPr lvl="2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領據與獎金分配同意書</a:t>
            </a:r>
          </a:p>
        </p:txBody>
      </p:sp>
    </p:spTree>
    <p:extLst>
      <p:ext uri="{BB962C8B-B14F-4D97-AF65-F5344CB8AC3E}">
        <p14:creationId xmlns:p14="http://schemas.microsoft.com/office/powerpoint/2010/main" val="860474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B178E5-8689-490E-A56A-357675623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青年自組團隊計畫結案內容</a:t>
            </a:r>
            <a:r>
              <a:rPr lang="en-US" altLang="zh-TW" dirty="0"/>
              <a:t>(</a:t>
            </a:r>
            <a:r>
              <a:rPr lang="zh-TW" altLang="en-US" dirty="0"/>
              <a:t>未來版本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1515A5-B0A6-49E7-BF37-0482540B7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209041"/>
            <a:ext cx="11396472" cy="536002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基本資料</a:t>
            </a:r>
            <a:r>
              <a:rPr lang="en-US" altLang="zh-TW" dirty="0"/>
              <a:t>(</a:t>
            </a:r>
            <a:r>
              <a:rPr lang="zh-TW" altLang="en-US" dirty="0"/>
              <a:t>實際服務人數、實際服務總時數</a:t>
            </a:r>
            <a:r>
              <a:rPr lang="en-US" altLang="zh-TW" dirty="0"/>
              <a:t>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志工訓練成果：請年志工訓練過程與影響</a:t>
            </a:r>
            <a:endParaRPr lang="en-US" altLang="zh-TW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個活動執行成果：計畫執行過程與成效</a:t>
            </a:r>
            <a:endParaRPr lang="en-US" altLang="zh-TW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預期效益達成情形：量化及質化效益、達成或落差情形及原因</a:t>
            </a:r>
            <a:endParaRPr lang="en-US" altLang="zh-TW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方案延續之實際可能情形</a:t>
            </a:r>
            <a:r>
              <a:rPr lang="en-US" altLang="zh-TW" dirty="0"/>
              <a:t>(</a:t>
            </a:r>
            <a:r>
              <a:rPr lang="zh-TW" altLang="en-US" dirty="0"/>
              <a:t>深耕型</a:t>
            </a:r>
            <a:r>
              <a:rPr lang="en-US" altLang="zh-TW" dirty="0"/>
              <a:t>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附件</a:t>
            </a:r>
            <a:endParaRPr lang="en-US" altLang="zh-TW" dirty="0"/>
          </a:p>
          <a:p>
            <a:pPr marL="514350" lvl="2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活動照片集錦</a:t>
            </a:r>
            <a:endParaRPr lang="en-US" altLang="zh-TW" dirty="0"/>
          </a:p>
          <a:p>
            <a:pPr marL="514350" lvl="2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計畫異動表</a:t>
            </a:r>
            <a:endParaRPr lang="en-US" altLang="zh-TW" dirty="0"/>
          </a:p>
          <a:p>
            <a:pPr marL="514350" lvl="2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志工保險證明文件</a:t>
            </a:r>
            <a:endParaRPr lang="en-US" altLang="zh-TW" dirty="0"/>
          </a:p>
          <a:p>
            <a:pPr marL="514350" lvl="2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實際執行志工名單</a:t>
            </a:r>
            <a:endParaRPr lang="en-US" altLang="zh-TW" dirty="0"/>
          </a:p>
          <a:p>
            <a:pPr marL="514350" lvl="2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領據與獎金分配同意書</a:t>
            </a:r>
          </a:p>
        </p:txBody>
      </p:sp>
    </p:spTree>
    <p:extLst>
      <p:ext uri="{BB962C8B-B14F-4D97-AF65-F5344CB8AC3E}">
        <p14:creationId xmlns:p14="http://schemas.microsoft.com/office/powerpoint/2010/main" val="2040291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CFDA9B17-B12F-4F26-AB51-FA5A310E2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8230123" y="1847655"/>
            <a:ext cx="3666503" cy="471198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6000" dirty="0"/>
              <a:t>服務學習</a:t>
            </a:r>
            <a:r>
              <a:rPr lang="en-US" altLang="zh-TW" sz="6000" dirty="0"/>
              <a:t>IPARD</a:t>
            </a:r>
            <a:r>
              <a:rPr lang="zh-TW" altLang="en-US" sz="6000" dirty="0"/>
              <a:t>架構</a:t>
            </a:r>
          </a:p>
        </p:txBody>
      </p:sp>
      <p:pic>
        <p:nvPicPr>
          <p:cNvPr id="2050" name="Picture 2" descr="Pic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5116" r="1692" b="3893"/>
          <a:stretch/>
        </p:blipFill>
        <p:spPr bwMode="auto">
          <a:xfrm>
            <a:off x="69973" y="0"/>
            <a:ext cx="81601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302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服務學習</a:t>
            </a:r>
            <a:r>
              <a:rPr lang="en-US" altLang="zh-TW" dirty="0"/>
              <a:t>IPARD</a:t>
            </a:r>
            <a:r>
              <a:rPr lang="zh-TW" altLang="en-US" dirty="0"/>
              <a:t>架構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653" y="1495872"/>
            <a:ext cx="6687155" cy="5009104"/>
          </a:xfrm>
        </p:spPr>
      </p:pic>
      <p:pic>
        <p:nvPicPr>
          <p:cNvPr id="7" name="Picture 2" descr="Picture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5116" r="1692" b="3893"/>
          <a:stretch/>
        </p:blipFill>
        <p:spPr bwMode="auto">
          <a:xfrm>
            <a:off x="27867" y="1916832"/>
            <a:ext cx="5459295" cy="458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723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服務學習</a:t>
            </a:r>
            <a:r>
              <a:rPr lang="en-US" altLang="zh-TW" dirty="0"/>
              <a:t>IPARD</a:t>
            </a:r>
            <a:r>
              <a:rPr lang="zh-TW" altLang="en-US" dirty="0"/>
              <a:t>架構</a:t>
            </a:r>
          </a:p>
        </p:txBody>
      </p:sp>
      <p:pic>
        <p:nvPicPr>
          <p:cNvPr id="7" name="Picture 2" descr="Picture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5116" r="1692" b="3893"/>
          <a:stretch/>
        </p:blipFill>
        <p:spPr bwMode="auto">
          <a:xfrm>
            <a:off x="27867" y="1916832"/>
            <a:ext cx="5459295" cy="458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62" y="1495873"/>
            <a:ext cx="6687155" cy="5009104"/>
          </a:xfrm>
        </p:spPr>
      </p:pic>
    </p:spTree>
    <p:extLst>
      <p:ext uri="{BB962C8B-B14F-4D97-AF65-F5344CB8AC3E}">
        <p14:creationId xmlns:p14="http://schemas.microsoft.com/office/powerpoint/2010/main" val="2938192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服務學習</a:t>
            </a:r>
            <a:r>
              <a:rPr lang="en-US" altLang="zh-TW" dirty="0"/>
              <a:t>IPARD</a:t>
            </a:r>
            <a:r>
              <a:rPr lang="zh-TW" altLang="en-US" dirty="0"/>
              <a:t>架構</a:t>
            </a:r>
          </a:p>
        </p:txBody>
      </p:sp>
      <p:pic>
        <p:nvPicPr>
          <p:cNvPr id="7" name="Picture 2" descr="Picture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5116" r="1692" b="3893"/>
          <a:stretch/>
        </p:blipFill>
        <p:spPr bwMode="auto">
          <a:xfrm>
            <a:off x="27867" y="1916832"/>
            <a:ext cx="5459295" cy="458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62" y="1495872"/>
            <a:ext cx="6687155" cy="5009104"/>
          </a:xfrm>
        </p:spPr>
      </p:pic>
    </p:spTree>
    <p:extLst>
      <p:ext uri="{BB962C8B-B14F-4D97-AF65-F5344CB8AC3E}">
        <p14:creationId xmlns:p14="http://schemas.microsoft.com/office/powerpoint/2010/main" val="2478360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976024-28AD-4D1C-9A3D-8B67796CE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我的服務經驗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4082E83-3B43-45B4-B5A6-25578A5A1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207" y="1516181"/>
            <a:ext cx="5351375" cy="2408119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DE18D2A-D618-4961-8341-2844135AE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08" y="4232511"/>
            <a:ext cx="5351378" cy="2408120"/>
          </a:xfrm>
          <a:prstGeom prst="rect">
            <a:avLst/>
          </a:prstGeom>
        </p:spPr>
      </p:pic>
      <p:pic>
        <p:nvPicPr>
          <p:cNvPr id="2050" name="Picture 2" descr="https://lh3.googleusercontent.com/iNIZ1_FUNca1Hfe1jrcwvQ14kVpmhwZYPVtFIatKcpuUyDbKvCJfJKVhIlgqXa1m9WPXI_X_UAx_PMVcNBPcjYa79MyOaalyiV64OtS7xE8xPnhwoBkgtEuTEmFCeaWTjD3Ks2UCw6yycE9_fQjkY-Ap-EBPxEipZZgaHG2uUiPLuilWwhdsGZeCyqHwYGCi0BfatMkttD1g9rxYz-9chMpGsLFZO0tm0marCANCjDNR8X6rRs1dhsTox7F3DglTOxJsgYMfeh9ftMz03cx9cVr3Cop_X2Ylfov8ihUvcoADF39ZpUSJwRrOd77IUlOzQ9fmAgeyc7kRuoBJ_v6Rx3U80ywXcZPEqjrXdjQEu0C6poZ3LhAzhxmcQ9_RplHUWyJGWjxrP6Nf9zWitAKR-keWhim7HG-8x21Qy7LVW3BLkngQeirHXRptc5PlxGXsGDs5FHYCmKy7gH5B3sCqhmKheTD7_LDLnX3TXgGxs2Z0DlyT3oNBBLMnImc1ClA0bDUdnRshhCjoNUvoc-g4OdC5tonzXdqVSuEg1dCvBQBuPIGy_bdUaiYc9EglsG_h8F3HzQj2BpjO0IB-S7vWp3mpOgZ69ul1Kp_z4N33UHlh2Nj-OgsN_dXknUZBPX8nIgLy_T3VwTTJ4M8BLpgzeLWjsKUI1qbYkUuuh5Qr2IyRjqEKRHfoQAq4j1MvbPxwMLECudXGAOucRtdtrzh_CeUIHxb_couajIqt4e0XRVfygun3XpdiEG1I_MxzZkIqpC7FMOzB28wVhhxvg_QdBK77BeEc9FLkYPgijHLHqNyekmfeOAWandld-7iwhOq3Kz4MUA=w1898-h854-no?authuser=0">
            <a:extLst>
              <a:ext uri="{FF2B5EF4-FFF2-40B4-BE49-F238E27FC236}">
                <a16:creationId xmlns:a16="http://schemas.microsoft.com/office/drawing/2014/main" id="{D1FE0B50-7429-4F81-A7F1-AD27362CF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20" y="1516181"/>
            <a:ext cx="5351375" cy="240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0FABB0A-E165-4D11-AC39-E63930946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415" y="4232511"/>
            <a:ext cx="5351377" cy="240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663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服務學習</a:t>
            </a:r>
            <a:r>
              <a:rPr lang="en-US" altLang="zh-TW" dirty="0"/>
              <a:t>IPARD</a:t>
            </a:r>
            <a:r>
              <a:rPr lang="zh-TW" altLang="en-US" dirty="0"/>
              <a:t>架構</a:t>
            </a:r>
          </a:p>
        </p:txBody>
      </p:sp>
      <p:pic>
        <p:nvPicPr>
          <p:cNvPr id="7" name="Picture 2" descr="Picture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5116" r="1692" b="3893"/>
          <a:stretch/>
        </p:blipFill>
        <p:spPr bwMode="auto">
          <a:xfrm>
            <a:off x="27867" y="1916832"/>
            <a:ext cx="5459295" cy="458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62" y="1495872"/>
            <a:ext cx="6687155" cy="5009104"/>
          </a:xfrm>
        </p:spPr>
      </p:pic>
    </p:spTree>
    <p:extLst>
      <p:ext uri="{BB962C8B-B14F-4D97-AF65-F5344CB8AC3E}">
        <p14:creationId xmlns:p14="http://schemas.microsoft.com/office/powerpoint/2010/main" val="3892143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服務學習</a:t>
            </a:r>
            <a:r>
              <a:rPr lang="en-US" altLang="zh-TW" dirty="0"/>
              <a:t>IPARD</a:t>
            </a:r>
            <a:r>
              <a:rPr lang="zh-TW" altLang="en-US" dirty="0"/>
              <a:t>架構</a:t>
            </a:r>
          </a:p>
        </p:txBody>
      </p:sp>
      <p:pic>
        <p:nvPicPr>
          <p:cNvPr id="7" name="Picture 2" descr="Picture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5116" r="1692" b="3893"/>
          <a:stretch/>
        </p:blipFill>
        <p:spPr bwMode="auto">
          <a:xfrm>
            <a:off x="27867" y="1916832"/>
            <a:ext cx="5459295" cy="458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62" y="1495872"/>
            <a:ext cx="6687155" cy="5009104"/>
          </a:xfrm>
        </p:spPr>
      </p:pic>
    </p:spTree>
    <p:extLst>
      <p:ext uri="{BB962C8B-B14F-4D97-AF65-F5344CB8AC3E}">
        <p14:creationId xmlns:p14="http://schemas.microsoft.com/office/powerpoint/2010/main" val="13362878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什麼是服務</a:t>
            </a:r>
            <a:r>
              <a:rPr lang="en-US" altLang="zh-TW" dirty="0"/>
              <a:t>-</a:t>
            </a:r>
            <a:r>
              <a:rPr lang="zh-TW" altLang="en-US" dirty="0"/>
              <a:t>學習</a:t>
            </a:r>
            <a:r>
              <a:rPr lang="en-US" altLang="zh-TW" dirty="0"/>
              <a:t>?</a:t>
            </a:r>
            <a:endParaRPr lang="zh-TW" altLang="en-US" dirty="0"/>
          </a:p>
        </p:txBody>
      </p:sp>
      <p:pic>
        <p:nvPicPr>
          <p:cNvPr id="10" name="Picture 2" descr="Picture">
            <a:extLst>
              <a:ext uri="{FF2B5EF4-FFF2-40B4-BE49-F238E27FC236}">
                <a16:creationId xmlns:a16="http://schemas.microsoft.com/office/drawing/2014/main" id="{23A25976-051F-4CC4-84F4-B7B864F832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29018" y="1275969"/>
            <a:ext cx="5794974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7D75F403-5FAD-4554-B46E-419593D2F11C}"/>
              </a:ext>
            </a:extLst>
          </p:cNvPr>
          <p:cNvGrpSpPr/>
          <p:nvPr/>
        </p:nvGrpSpPr>
        <p:grpSpPr>
          <a:xfrm>
            <a:off x="6023992" y="692696"/>
            <a:ext cx="6264696" cy="6116811"/>
            <a:chOff x="5159896" y="48493"/>
            <a:chExt cx="6912768" cy="6809507"/>
          </a:xfrm>
        </p:grpSpPr>
        <p:pic>
          <p:nvPicPr>
            <p:cNvPr id="18" name="內容版面配置區 4">
              <a:extLst>
                <a:ext uri="{FF2B5EF4-FFF2-40B4-BE49-F238E27FC236}">
                  <a16:creationId xmlns:a16="http://schemas.microsoft.com/office/drawing/2014/main" id="{300154DD-99F1-401B-A3CA-77AED386C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002" r="18987"/>
            <a:stretch/>
          </p:blipFill>
          <p:spPr>
            <a:xfrm>
              <a:off x="5159896" y="48493"/>
              <a:ext cx="6912768" cy="6809507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95DB5BDC-6C04-4D07-B249-54EEC30FC4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824" r="22971"/>
            <a:stretch/>
          </p:blipFill>
          <p:spPr>
            <a:xfrm>
              <a:off x="6636216" y="1455246"/>
              <a:ext cx="3960128" cy="399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339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CB5246-1658-4375-B0F5-9E6EB9C38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雲嘉青年志工中心未來活動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740B03-2FD9-4613-91F2-CD8A5FD10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9/17</a:t>
            </a:r>
            <a:r>
              <a:rPr lang="zh-TW" altLang="en-US" dirty="0"/>
              <a:t> 全國脊隨損傷者射箭錦標賽</a:t>
            </a:r>
            <a:endParaRPr lang="en-US" altLang="zh-TW" dirty="0"/>
          </a:p>
          <a:p>
            <a:r>
              <a:rPr lang="en-US" altLang="zh-TW" dirty="0"/>
              <a:t>9/24</a:t>
            </a:r>
            <a:r>
              <a:rPr lang="zh-TW" altLang="en-US" dirty="0"/>
              <a:t> 身障設田徑比賽</a:t>
            </a:r>
            <a:endParaRPr lang="en-US" altLang="zh-TW" dirty="0"/>
          </a:p>
          <a:p>
            <a:r>
              <a:rPr lang="en-US" altLang="zh-TW" dirty="0"/>
              <a:t>10/1</a:t>
            </a:r>
            <a:r>
              <a:rPr lang="zh-TW" altLang="en-US" dirty="0"/>
              <a:t> 嘉義縣身心障礙者保齡球賽</a:t>
            </a:r>
            <a:endParaRPr lang="en-US" altLang="zh-TW" dirty="0"/>
          </a:p>
          <a:p>
            <a:r>
              <a:rPr lang="en-US" altLang="zh-TW" dirty="0"/>
              <a:t>11/10</a:t>
            </a:r>
            <a:r>
              <a:rPr lang="zh-TW" altLang="en-US" dirty="0"/>
              <a:t> 高齡</a:t>
            </a:r>
            <a:r>
              <a:rPr lang="en-US" altLang="zh-TW" dirty="0"/>
              <a:t>/</a:t>
            </a:r>
            <a:r>
              <a:rPr lang="zh-TW" altLang="en-US" dirty="0"/>
              <a:t>身心障礙者融合木球趣味賽</a:t>
            </a:r>
            <a:endParaRPr lang="en-US" altLang="zh-TW" dirty="0"/>
          </a:p>
          <a:p>
            <a:r>
              <a:rPr lang="en-US" altLang="zh-TW" dirty="0"/>
              <a:t>12/16</a:t>
            </a:r>
            <a:r>
              <a:rPr lang="zh-TW" altLang="en-US" dirty="0"/>
              <a:t> 自組團隊服務成果分享</a:t>
            </a:r>
            <a:endParaRPr lang="en-US" altLang="zh-TW" dirty="0"/>
          </a:p>
          <a:p>
            <a:r>
              <a:rPr lang="zh-TW" altLang="en-US" dirty="0"/>
              <a:t>志工訓練課程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9475505-0C72-4BA8-B6CC-79ECE8880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172" y="0"/>
            <a:ext cx="4156828" cy="685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01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DA5CF0-719F-49FF-97C5-011103096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111</a:t>
            </a:r>
            <a:r>
              <a:rPr lang="zh-TW" altLang="en-US" dirty="0"/>
              <a:t>年暑期志工服務活動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9D7950B-4809-45A4-8F52-9DCBB0B27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435607"/>
            <a:ext cx="6528054" cy="5133457"/>
          </a:xfrm>
        </p:spPr>
        <p:txBody>
          <a:bodyPr/>
          <a:lstStyle/>
          <a:p>
            <a:r>
              <a:rPr lang="en-US" altLang="zh-TW" dirty="0"/>
              <a:t>7/16(</a:t>
            </a:r>
            <a:r>
              <a:rPr lang="zh-TW" altLang="en-US" dirty="0"/>
              <a:t>六</a:t>
            </a:r>
            <a:r>
              <a:rPr lang="en-US" altLang="zh-TW" dirty="0"/>
              <a:t>)</a:t>
            </a:r>
            <a:r>
              <a:rPr lang="zh-TW" altLang="en-US" dirty="0"/>
              <a:t>身障者鉛球運動陪伴服務活動</a:t>
            </a:r>
          </a:p>
          <a:p>
            <a:r>
              <a:rPr lang="en-US" altLang="zh-TW" dirty="0"/>
              <a:t>8/6(</a:t>
            </a:r>
            <a:r>
              <a:rPr lang="zh-TW" altLang="en-US" dirty="0"/>
              <a:t>六</a:t>
            </a:r>
            <a:r>
              <a:rPr lang="en-US" altLang="zh-TW" dirty="0"/>
              <a:t>)</a:t>
            </a:r>
            <a:r>
              <a:rPr lang="zh-TW" altLang="en-US" dirty="0"/>
              <a:t>身障者標槍運動陪伴服務活動</a:t>
            </a:r>
          </a:p>
          <a:p>
            <a:r>
              <a:rPr lang="en-US" altLang="zh-TW" dirty="0"/>
              <a:t>8/27(</a:t>
            </a:r>
            <a:r>
              <a:rPr lang="zh-TW" altLang="en-US" dirty="0"/>
              <a:t>六</a:t>
            </a:r>
            <a:r>
              <a:rPr lang="en-US" altLang="zh-TW" dirty="0"/>
              <a:t>)</a:t>
            </a:r>
            <a:r>
              <a:rPr lang="zh-TW" altLang="en-US" dirty="0"/>
              <a:t>身障者鐵餅運動陪伴服務活動</a:t>
            </a:r>
            <a:endParaRPr lang="en-US" altLang="zh-TW" dirty="0"/>
          </a:p>
          <a:p>
            <a:r>
              <a:rPr lang="zh-TW" altLang="en-US" dirty="0"/>
              <a:t>報名網址：</a:t>
            </a:r>
            <a:r>
              <a:rPr lang="en-US" altLang="zh-TW" dirty="0">
                <a:hlinkClick r:id="rId2"/>
              </a:rPr>
              <a:t>https://ppt.cc/fdiC7x</a:t>
            </a:r>
            <a:endParaRPr lang="en-US" altLang="zh-TW" dirty="0"/>
          </a:p>
          <a:p>
            <a:r>
              <a:rPr lang="zh-TW" altLang="en-US" dirty="0"/>
              <a:t>活動費用：免費（含參加志工之保險、午餐、衣服、交通接送）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3FC3A71-4ED9-493B-9DFD-C5081C749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50" y="1520814"/>
            <a:ext cx="504825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88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181B11FB-F3DA-4BF3-B3A3-732753236146}"/>
              </a:ext>
            </a:extLst>
          </p:cNvPr>
          <p:cNvSpPr/>
          <p:nvPr/>
        </p:nvSpPr>
        <p:spPr>
          <a:xfrm>
            <a:off x="254524" y="5316718"/>
            <a:ext cx="11682952" cy="1300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8200" y="1164324"/>
            <a:ext cx="6942448" cy="4152394"/>
          </a:xfrm>
        </p:spPr>
        <p:txBody>
          <a:bodyPr rtlCol="0" anchor="ctr" anchorCtr="0">
            <a:normAutofit/>
          </a:bodyPr>
          <a:lstStyle/>
          <a:p>
            <a:r>
              <a:rPr lang="zh-TW" altLang="en-US" sz="4800" dirty="0">
                <a:solidFill>
                  <a:schemeClr val="bg1"/>
                </a:solidFill>
              </a:rPr>
              <a:t>青年志工自組團隊</a:t>
            </a:r>
            <a:r>
              <a:rPr lang="en-US" altLang="zh-TW" sz="4800" dirty="0">
                <a:solidFill>
                  <a:schemeClr val="bg1"/>
                </a:solidFill>
              </a:rPr>
              <a:t/>
            </a:r>
            <a:br>
              <a:rPr lang="en-US" altLang="zh-TW" sz="4800" dirty="0">
                <a:solidFill>
                  <a:schemeClr val="bg1"/>
                </a:solidFill>
              </a:rPr>
            </a:br>
            <a:r>
              <a:rPr lang="zh-TW" altLang="en-US" sz="4800" dirty="0">
                <a:solidFill>
                  <a:schemeClr val="bg1"/>
                </a:solidFill>
              </a:rPr>
              <a:t>線上申請流程</a:t>
            </a:r>
            <a:endParaRPr lang="en-US" altLang="zh-TW" sz="4800" dirty="0">
              <a:solidFill>
                <a:schemeClr val="bg1"/>
              </a:solidFill>
            </a:endParaRPr>
          </a:p>
        </p:txBody>
      </p:sp>
      <p:pic>
        <p:nvPicPr>
          <p:cNvPr id="1028" name="Picture 4" descr="教育部青年發展署">
            <a:extLst>
              <a:ext uri="{FF2B5EF4-FFF2-40B4-BE49-F238E27FC236}">
                <a16:creationId xmlns:a16="http://schemas.microsoft.com/office/drawing/2014/main" id="{2CDC57A4-E531-405F-84BC-E5F04E169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482" y="5779579"/>
            <a:ext cx="28194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國立中正大學">
            <a:extLst>
              <a:ext uri="{FF2B5EF4-FFF2-40B4-BE49-F238E27FC236}">
                <a16:creationId xmlns:a16="http://schemas.microsoft.com/office/drawing/2014/main" id="{71B2F37A-1243-4403-BE8F-D73684718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42" y="5736717"/>
            <a:ext cx="31242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5FD864B-E117-4440-827D-58A0653BF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5172" y="0"/>
            <a:ext cx="4156828" cy="685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140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822324-F409-B24D-8B53-75DB21876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申請帳號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CAB6136-3739-8F45-952D-08B0CE077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dirty="0"/>
              <a:t>網址：</a:t>
            </a:r>
            <a:r>
              <a:rPr kumimoji="1" lang="en-US" altLang="zh-TW" dirty="0">
                <a:hlinkClick r:id="rId2"/>
              </a:rPr>
              <a:t>https://bevolunteer.yda.gov.tw</a:t>
            </a:r>
            <a:endParaRPr kumimoji="1" lang="en-US" altLang="zh-TW" dirty="0"/>
          </a:p>
          <a:p>
            <a:r>
              <a:rPr kumimoji="1" lang="zh-TW" altLang="en-US" dirty="0"/>
              <a:t>申請人：各組組長</a:t>
            </a:r>
            <a:endParaRPr kumimoji="1" lang="en-US" altLang="zh-TW" dirty="0"/>
          </a:p>
          <a:p>
            <a:endParaRPr kumimoji="1" lang="en-US" altLang="zh-TW" dirty="0"/>
          </a:p>
          <a:p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F046F4A-3BBC-5242-AE32-27DF0AED5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450" y="2539552"/>
            <a:ext cx="8043746" cy="3351561"/>
          </a:xfrm>
          <a:prstGeom prst="rect">
            <a:avLst/>
          </a:prstGeom>
        </p:spPr>
      </p:pic>
      <p:sp>
        <p:nvSpPr>
          <p:cNvPr id="6" name="框架 5">
            <a:extLst>
              <a:ext uri="{FF2B5EF4-FFF2-40B4-BE49-F238E27FC236}">
                <a16:creationId xmlns:a16="http://schemas.microsoft.com/office/drawing/2014/main" id="{B2AED686-4C4C-C548-A0DE-4CD87146C3B0}"/>
              </a:ext>
            </a:extLst>
          </p:cNvPr>
          <p:cNvSpPr/>
          <p:nvPr/>
        </p:nvSpPr>
        <p:spPr>
          <a:xfrm>
            <a:off x="4482789" y="5096107"/>
            <a:ext cx="537943" cy="187093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10" name="向右箭號 9">
            <a:extLst>
              <a:ext uri="{FF2B5EF4-FFF2-40B4-BE49-F238E27FC236}">
                <a16:creationId xmlns:a16="http://schemas.microsoft.com/office/drawing/2014/main" id="{C9DFE99B-4F02-E645-94CD-B609044955AB}"/>
              </a:ext>
            </a:extLst>
          </p:cNvPr>
          <p:cNvSpPr/>
          <p:nvPr/>
        </p:nvSpPr>
        <p:spPr>
          <a:xfrm>
            <a:off x="2599317" y="4861931"/>
            <a:ext cx="1360449" cy="60216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6927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52ADD4-95DA-BC4C-A33A-F00C07FED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607CDEE-C188-D448-84DA-92BA95582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02193"/>
            <a:ext cx="11812922" cy="5156014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36F3C05-DD85-E847-BA98-7DD1967E6917}"/>
              </a:ext>
            </a:extLst>
          </p:cNvPr>
          <p:cNvSpPr txBox="1"/>
          <p:nvPr/>
        </p:nvSpPr>
        <p:spPr>
          <a:xfrm>
            <a:off x="3676599" y="1545977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400" b="1" dirty="0">
                <a:solidFill>
                  <a:schemeClr val="accent2"/>
                </a:solidFill>
              </a:rPr>
              <a:t>組長的電子郵件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05AA1D3-E4A3-6D45-B051-A2F493619686}"/>
              </a:ext>
            </a:extLst>
          </p:cNvPr>
          <p:cNvSpPr txBox="1"/>
          <p:nvPr/>
        </p:nvSpPr>
        <p:spPr>
          <a:xfrm>
            <a:off x="128662" y="2418525"/>
            <a:ext cx="18004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400" b="1" dirty="0">
                <a:solidFill>
                  <a:srgbClr val="FF0000"/>
                </a:solidFill>
              </a:rPr>
              <a:t>組長的姓名跟</a:t>
            </a:r>
            <a:r>
              <a:rPr kumimoji="1" lang="en-US" altLang="zh-TW" sz="1400" b="1" dirty="0">
                <a:solidFill>
                  <a:srgbClr val="FF0000"/>
                </a:solidFill>
              </a:rPr>
              <a:t/>
            </a:r>
            <a:br>
              <a:rPr kumimoji="1" lang="en-US" altLang="zh-TW" sz="1400" b="1" dirty="0">
                <a:solidFill>
                  <a:srgbClr val="FF0000"/>
                </a:solidFill>
              </a:rPr>
            </a:br>
            <a:r>
              <a:rPr kumimoji="1" lang="zh-TW" altLang="en-US" sz="1400" b="1" dirty="0">
                <a:solidFill>
                  <a:srgbClr val="FF0000"/>
                </a:solidFill>
              </a:rPr>
              <a:t>自己好記的密碼</a:t>
            </a:r>
            <a:r>
              <a:rPr kumimoji="1" lang="en-US" altLang="zh-TW" sz="1400" b="1" dirty="0">
                <a:solidFill>
                  <a:srgbClr val="FF0000"/>
                </a:solidFill>
              </a:rPr>
              <a:t/>
            </a:r>
            <a:br>
              <a:rPr kumimoji="1" lang="en-US" altLang="zh-TW" sz="1400" b="1" dirty="0">
                <a:solidFill>
                  <a:srgbClr val="FF0000"/>
                </a:solidFill>
              </a:rPr>
            </a:br>
            <a:r>
              <a:rPr kumimoji="1" lang="zh-TW" altLang="en-US" sz="1400" b="1" dirty="0">
                <a:solidFill>
                  <a:srgbClr val="FF0000"/>
                </a:solidFill>
              </a:rPr>
              <a:t>（建議記在記事本）</a:t>
            </a:r>
          </a:p>
        </p:txBody>
      </p:sp>
      <p:sp>
        <p:nvSpPr>
          <p:cNvPr id="9" name="向右箭號 8">
            <a:extLst>
              <a:ext uri="{FF2B5EF4-FFF2-40B4-BE49-F238E27FC236}">
                <a16:creationId xmlns:a16="http://schemas.microsoft.com/office/drawing/2014/main" id="{1CA11B8F-442A-8F46-84F5-1A43E34D46CD}"/>
              </a:ext>
            </a:extLst>
          </p:cNvPr>
          <p:cNvSpPr/>
          <p:nvPr/>
        </p:nvSpPr>
        <p:spPr>
          <a:xfrm rot="19919616">
            <a:off x="1226628" y="3320275"/>
            <a:ext cx="702527" cy="21744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BE685FF-E779-764E-A036-A2BA44AA2413}"/>
              </a:ext>
            </a:extLst>
          </p:cNvPr>
          <p:cNvSpPr txBox="1"/>
          <p:nvPr/>
        </p:nvSpPr>
        <p:spPr>
          <a:xfrm>
            <a:off x="128662" y="3370402"/>
            <a:ext cx="12445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 dirty="0">
                <a:solidFill>
                  <a:srgbClr val="FF0000"/>
                </a:solidFill>
              </a:rPr>
              <a:t>所屬單位請不要填寫</a:t>
            </a:r>
            <a:endParaRPr kumimoji="1" lang="en-US" altLang="zh-TW" sz="1400" b="1" dirty="0">
              <a:solidFill>
                <a:srgbClr val="FF0000"/>
              </a:solidFill>
            </a:endParaRPr>
          </a:p>
          <a:p>
            <a:r>
              <a:rPr kumimoji="1" lang="en-US" altLang="zh-TW" sz="1400" b="1" dirty="0">
                <a:solidFill>
                  <a:srgbClr val="FF0000"/>
                </a:solidFill>
              </a:rPr>
              <a:t>(</a:t>
            </a:r>
            <a:r>
              <a:rPr kumimoji="1" lang="zh-TW" altLang="en-US" sz="1400" b="1" dirty="0">
                <a:solidFill>
                  <a:srgbClr val="FF0000"/>
                </a:solidFill>
              </a:rPr>
              <a:t>維持</a:t>
            </a:r>
            <a:r>
              <a:rPr kumimoji="1" lang="en-US" altLang="zh-TW" sz="1400" b="1" dirty="0">
                <a:solidFill>
                  <a:srgbClr val="FF0000"/>
                </a:solidFill>
              </a:rPr>
              <a:t>”----”)</a:t>
            </a:r>
            <a:endParaRPr kumimoji="1" lang="zh-TW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07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22E0D5-0F96-D542-8475-5C85155C7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登入帳號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FD73F31-641F-7941-A116-7467ACA19F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468" y="2708436"/>
            <a:ext cx="7415823" cy="3274810"/>
          </a:xfr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E325821-F4F4-A54A-ACA9-1197145D2D55}"/>
              </a:ext>
            </a:extLst>
          </p:cNvPr>
          <p:cNvSpPr txBox="1"/>
          <p:nvPr/>
        </p:nvSpPr>
        <p:spPr>
          <a:xfrm>
            <a:off x="1494263" y="2096429"/>
            <a:ext cx="950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kumimoji="1" lang="zh-TW" altLang="en-US" dirty="0"/>
              <a:t>申請帳號完畢後，請以剛剛申請的帳號密碼登入，帳號是註冊的</a:t>
            </a:r>
            <a:r>
              <a:rPr kumimoji="1" lang="en-US" altLang="zh-TW" dirty="0"/>
              <a:t>email</a:t>
            </a:r>
            <a:r>
              <a:rPr kumimoji="1" lang="zh-TW" altLang="en-US" dirty="0"/>
              <a:t>；密碼是自設的密碼</a:t>
            </a:r>
          </a:p>
        </p:txBody>
      </p:sp>
    </p:spTree>
    <p:extLst>
      <p:ext uri="{BB962C8B-B14F-4D97-AF65-F5344CB8AC3E}">
        <p14:creationId xmlns:p14="http://schemas.microsoft.com/office/powerpoint/2010/main" val="144424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3AEAC6-3B98-394B-B1BE-2D536FC84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FF4DD8A-4672-2D44-9401-6049D480C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7050" y="1903934"/>
            <a:ext cx="8457900" cy="4251462"/>
          </a:xfrm>
        </p:spPr>
      </p:pic>
      <p:sp>
        <p:nvSpPr>
          <p:cNvPr id="6" name="向下箭號 5">
            <a:extLst>
              <a:ext uri="{FF2B5EF4-FFF2-40B4-BE49-F238E27FC236}">
                <a16:creationId xmlns:a16="http://schemas.microsoft.com/office/drawing/2014/main" id="{AB4EF531-188D-2A4A-8ED6-A0A7AD2DA87D}"/>
              </a:ext>
            </a:extLst>
          </p:cNvPr>
          <p:cNvSpPr/>
          <p:nvPr/>
        </p:nvSpPr>
        <p:spPr>
          <a:xfrm>
            <a:off x="6096000" y="1516566"/>
            <a:ext cx="327102" cy="613317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框架 6">
            <a:extLst>
              <a:ext uri="{FF2B5EF4-FFF2-40B4-BE49-F238E27FC236}">
                <a16:creationId xmlns:a16="http://schemas.microsoft.com/office/drawing/2014/main" id="{0B66DBF2-8858-3041-BF01-625E01468E76}"/>
              </a:ext>
            </a:extLst>
          </p:cNvPr>
          <p:cNvSpPr/>
          <p:nvPr/>
        </p:nvSpPr>
        <p:spPr>
          <a:xfrm>
            <a:off x="5977054" y="2118732"/>
            <a:ext cx="557561" cy="278780"/>
          </a:xfrm>
          <a:prstGeom prst="fram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320F097-5D27-DE40-B513-94F2B2090712}"/>
              </a:ext>
            </a:extLst>
          </p:cNvPr>
          <p:cNvSpPr txBox="1"/>
          <p:nvPr/>
        </p:nvSpPr>
        <p:spPr>
          <a:xfrm>
            <a:off x="5471004" y="124253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>
                <a:solidFill>
                  <a:schemeClr val="accent2"/>
                </a:solidFill>
              </a:rPr>
              <a:t>點選計畫申請</a:t>
            </a:r>
          </a:p>
        </p:txBody>
      </p:sp>
    </p:spTree>
    <p:extLst>
      <p:ext uri="{BB962C8B-B14F-4D97-AF65-F5344CB8AC3E}">
        <p14:creationId xmlns:p14="http://schemas.microsoft.com/office/powerpoint/2010/main" val="170508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BDA041-14CE-4B78-93A2-C00610B3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參與志工服務收穫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F1E552-87F4-464C-8C85-E8785E662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體驗服務他人的樂趣</a:t>
            </a:r>
            <a:endParaRPr lang="en-US" altLang="zh-TW" dirty="0"/>
          </a:p>
          <a:p>
            <a:r>
              <a:rPr lang="zh-TW" altLang="en-US" dirty="0"/>
              <a:t>青年發聲及參與社會的機會</a:t>
            </a:r>
            <a:endParaRPr lang="en-US" altLang="zh-TW" dirty="0"/>
          </a:p>
          <a:p>
            <a:r>
              <a:rPr lang="zh-TW" altLang="en-US" dirty="0"/>
              <a:t>從服務中獲得多元學習的機會</a:t>
            </a:r>
            <a:endParaRPr lang="en-US" altLang="zh-TW" dirty="0"/>
          </a:p>
          <a:p>
            <a:r>
              <a:rPr lang="zh-TW" altLang="en-US" dirty="0"/>
              <a:t>認識許多不一樣的新朋友</a:t>
            </a:r>
            <a:endParaRPr lang="en-US" altLang="zh-TW" dirty="0"/>
          </a:p>
          <a:p>
            <a:r>
              <a:rPr lang="zh-TW" altLang="en-US" dirty="0"/>
              <a:t>拓展視野自我實現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1A49B8F-677A-4738-A4F8-C85B4C775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284" y="4598139"/>
            <a:ext cx="6822944" cy="217093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0603ED1-F956-4A64-BADA-B258DDDB96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4" r="12520"/>
          <a:stretch/>
        </p:blipFill>
        <p:spPr>
          <a:xfrm>
            <a:off x="7398326" y="1306303"/>
            <a:ext cx="4254178" cy="318751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62F0AF6-E9C8-408A-BF55-06C4810C863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57920" y="4598139"/>
            <a:ext cx="2894584" cy="217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881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BBDABE-DCBC-8A40-BDFE-3D3BBAC6C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b="1" dirty="0">
                <a:solidFill>
                  <a:schemeClr val="accent2"/>
                </a:solidFill>
              </a:rPr>
              <a:t>建立新團隊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9DC2BFE-C9C5-A743-BBF9-2ACD58900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3426" y="2677634"/>
            <a:ext cx="7980482" cy="4088724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465CF1E-04E9-AC48-A38C-F54805739A55}"/>
              </a:ext>
            </a:extLst>
          </p:cNvPr>
          <p:cNvSpPr txBox="1"/>
          <p:nvPr/>
        </p:nvSpPr>
        <p:spPr>
          <a:xfrm>
            <a:off x="1683834" y="2118732"/>
            <a:ext cx="601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kumimoji="1" lang="zh-TW" altLang="en-US" b="1" dirty="0">
                <a:solidFill>
                  <a:schemeClr val="accent2"/>
                </a:solidFill>
              </a:rPr>
              <a:t>申請計畫點選後會進到以下的頁面，請點選建立新團隊</a:t>
            </a:r>
          </a:p>
        </p:txBody>
      </p:sp>
      <p:sp>
        <p:nvSpPr>
          <p:cNvPr id="9" name="框架 8">
            <a:extLst>
              <a:ext uri="{FF2B5EF4-FFF2-40B4-BE49-F238E27FC236}">
                <a16:creationId xmlns:a16="http://schemas.microsoft.com/office/drawing/2014/main" id="{76DEA8CE-8C99-C944-A934-EA194466B9AC}"/>
              </a:ext>
            </a:extLst>
          </p:cNvPr>
          <p:cNvSpPr/>
          <p:nvPr/>
        </p:nvSpPr>
        <p:spPr>
          <a:xfrm>
            <a:off x="5073805" y="3423424"/>
            <a:ext cx="680224" cy="195146"/>
          </a:xfrm>
          <a:prstGeom prst="fram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>
              <a:solidFill>
                <a:schemeClr val="accent2"/>
              </a:solidFill>
            </a:endParaRPr>
          </a:p>
        </p:txBody>
      </p:sp>
      <p:sp>
        <p:nvSpPr>
          <p:cNvPr id="10" name="向右箭號 9">
            <a:extLst>
              <a:ext uri="{FF2B5EF4-FFF2-40B4-BE49-F238E27FC236}">
                <a16:creationId xmlns:a16="http://schemas.microsoft.com/office/drawing/2014/main" id="{C28CAB42-4C3B-2141-BC05-1894F21D6653}"/>
              </a:ext>
            </a:extLst>
          </p:cNvPr>
          <p:cNvSpPr/>
          <p:nvPr/>
        </p:nvSpPr>
        <p:spPr>
          <a:xfrm>
            <a:off x="3088888" y="3429000"/>
            <a:ext cx="1918010" cy="206298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120933-7210-DE4D-899B-EEFB93B01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chemeClr val="accent2"/>
                </a:solidFill>
              </a:rPr>
              <a:t>建立團隊基本資料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6AB185B-1E11-9D4B-A59C-8AA4AA77F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0975" y="2137495"/>
            <a:ext cx="9604375" cy="3206898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3BF0ADA-47AA-A74C-BB73-8E14F27A2B87}"/>
              </a:ext>
            </a:extLst>
          </p:cNvPr>
          <p:cNvSpPr txBox="1"/>
          <p:nvPr/>
        </p:nvSpPr>
        <p:spPr>
          <a:xfrm>
            <a:off x="5330283" y="265399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400" b="1" dirty="0">
                <a:solidFill>
                  <a:schemeClr val="accent2"/>
                </a:solidFill>
              </a:rPr>
              <a:t>自取</a:t>
            </a:r>
          </a:p>
        </p:txBody>
      </p:sp>
      <p:sp>
        <p:nvSpPr>
          <p:cNvPr id="7" name="框架 6">
            <a:extLst>
              <a:ext uri="{FF2B5EF4-FFF2-40B4-BE49-F238E27FC236}">
                <a16:creationId xmlns:a16="http://schemas.microsoft.com/office/drawing/2014/main" id="{B0DF8103-3BA6-964A-8C1A-BFE54B0B7CB9}"/>
              </a:ext>
            </a:extLst>
          </p:cNvPr>
          <p:cNvSpPr/>
          <p:nvPr/>
        </p:nvSpPr>
        <p:spPr>
          <a:xfrm>
            <a:off x="3847171" y="2961767"/>
            <a:ext cx="947853" cy="327843"/>
          </a:xfrm>
          <a:prstGeom prst="fram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accent2"/>
              </a:solidFill>
            </a:endParaRPr>
          </a:p>
        </p:txBody>
      </p:sp>
      <p:sp>
        <p:nvSpPr>
          <p:cNvPr id="8" name="向右箭號 7">
            <a:extLst>
              <a:ext uri="{FF2B5EF4-FFF2-40B4-BE49-F238E27FC236}">
                <a16:creationId xmlns:a16="http://schemas.microsoft.com/office/drawing/2014/main" id="{4B494614-378E-5E45-9C8A-E0AA88C237B2}"/>
              </a:ext>
            </a:extLst>
          </p:cNvPr>
          <p:cNvSpPr/>
          <p:nvPr/>
        </p:nvSpPr>
        <p:spPr>
          <a:xfrm>
            <a:off x="4873083" y="3089391"/>
            <a:ext cx="1616927" cy="15611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accent2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0AA1C80-0980-2A48-9631-35A66A70FD3A}"/>
              </a:ext>
            </a:extLst>
          </p:cNvPr>
          <p:cNvSpPr txBox="1"/>
          <p:nvPr/>
        </p:nvSpPr>
        <p:spPr>
          <a:xfrm>
            <a:off x="6568069" y="2961767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b="1" dirty="0">
                <a:solidFill>
                  <a:schemeClr val="accent2"/>
                </a:solidFill>
              </a:rPr>
              <a:t>務必留意請選個人組隊，不然經費會很麻煩！！</a:t>
            </a:r>
          </a:p>
        </p:txBody>
      </p:sp>
      <p:sp>
        <p:nvSpPr>
          <p:cNvPr id="10" name="左大括弧 9">
            <a:extLst>
              <a:ext uri="{FF2B5EF4-FFF2-40B4-BE49-F238E27FC236}">
                <a16:creationId xmlns:a16="http://schemas.microsoft.com/office/drawing/2014/main" id="{C298A395-BA3A-0942-A712-73C678EE7968}"/>
              </a:ext>
            </a:extLst>
          </p:cNvPr>
          <p:cNvSpPr/>
          <p:nvPr/>
        </p:nvSpPr>
        <p:spPr>
          <a:xfrm>
            <a:off x="1304693" y="3331099"/>
            <a:ext cx="289931" cy="67218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accent2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3E4539F-35CB-8E4D-84BD-DA4EE14D9FF4}"/>
              </a:ext>
            </a:extLst>
          </p:cNvPr>
          <p:cNvSpPr txBox="1"/>
          <p:nvPr/>
        </p:nvSpPr>
        <p:spPr>
          <a:xfrm>
            <a:off x="115950" y="3513304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400" b="1" dirty="0">
                <a:solidFill>
                  <a:schemeClr val="accent2"/>
                </a:solidFill>
              </a:rPr>
              <a:t>個人組隊免填</a:t>
            </a:r>
          </a:p>
        </p:txBody>
      </p:sp>
      <p:sp>
        <p:nvSpPr>
          <p:cNvPr id="13" name="右大括弧 12">
            <a:extLst>
              <a:ext uri="{FF2B5EF4-FFF2-40B4-BE49-F238E27FC236}">
                <a16:creationId xmlns:a16="http://schemas.microsoft.com/office/drawing/2014/main" id="{F6DF3DEB-8400-654A-8C26-D1F02F89DDA3}"/>
              </a:ext>
            </a:extLst>
          </p:cNvPr>
          <p:cNvSpPr/>
          <p:nvPr/>
        </p:nvSpPr>
        <p:spPr>
          <a:xfrm>
            <a:off x="5330283" y="4237463"/>
            <a:ext cx="271869" cy="81403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accent2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EE548DC-756D-F141-9C63-A7127DB2F1D7}"/>
              </a:ext>
            </a:extLst>
          </p:cNvPr>
          <p:cNvSpPr txBox="1"/>
          <p:nvPr/>
        </p:nvSpPr>
        <p:spPr>
          <a:xfrm>
            <a:off x="5675293" y="445981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b="1" dirty="0">
                <a:solidFill>
                  <a:schemeClr val="accent2"/>
                </a:solidFill>
              </a:rPr>
              <a:t>請填組長聯絡方式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EE548DC-756D-F141-9C63-A7127DB2F1D7}"/>
              </a:ext>
            </a:extLst>
          </p:cNvPr>
          <p:cNvSpPr txBox="1"/>
          <p:nvPr/>
        </p:nvSpPr>
        <p:spPr>
          <a:xfrm>
            <a:off x="5237499" y="5417349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b="1" dirty="0">
                <a:solidFill>
                  <a:schemeClr val="accent2"/>
                </a:solidFill>
              </a:rPr>
              <a:t>以上填完後下拉頁面</a:t>
            </a:r>
          </a:p>
        </p:txBody>
      </p:sp>
    </p:spTree>
    <p:extLst>
      <p:ext uri="{BB962C8B-B14F-4D97-AF65-F5344CB8AC3E}">
        <p14:creationId xmlns:p14="http://schemas.microsoft.com/office/powerpoint/2010/main" val="369088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F46795-6549-1D4D-9986-8FE69C638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chemeClr val="accent2"/>
                </a:solidFill>
              </a:rPr>
              <a:t>指導者基本資料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9D06361-7625-5345-A515-E978A4F26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1005" y="2004973"/>
            <a:ext cx="9005577" cy="3927475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1DA89B5-869A-4E4C-BB59-0E57D645D571}"/>
              </a:ext>
            </a:extLst>
          </p:cNvPr>
          <p:cNvSpPr txBox="1"/>
          <p:nvPr/>
        </p:nvSpPr>
        <p:spPr>
          <a:xfrm>
            <a:off x="5430644" y="2486721"/>
            <a:ext cx="2523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 dirty="0">
                <a:solidFill>
                  <a:schemeClr val="accent2"/>
                </a:solidFill>
              </a:rPr>
              <a:t>填寫老師的名字：李洸楚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2D9C11D-6E48-7748-AEA3-C74AA0127A02}"/>
              </a:ext>
            </a:extLst>
          </p:cNvPr>
          <p:cNvSpPr txBox="1"/>
          <p:nvPr/>
        </p:nvSpPr>
        <p:spPr>
          <a:xfrm>
            <a:off x="5430644" y="2794498"/>
            <a:ext cx="2151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 dirty="0">
                <a:solidFill>
                  <a:schemeClr val="accent2"/>
                </a:solidFill>
              </a:rPr>
              <a:t>國立中正大學</a:t>
            </a:r>
            <a:r>
              <a:rPr kumimoji="1" lang="en-US" altLang="zh-TW" sz="1400" b="1" dirty="0">
                <a:solidFill>
                  <a:schemeClr val="accent2"/>
                </a:solidFill>
              </a:rPr>
              <a:t>/</a:t>
            </a:r>
            <a:r>
              <a:rPr kumimoji="1" lang="zh-TW" altLang="en-US" sz="1400" b="1" dirty="0">
                <a:solidFill>
                  <a:schemeClr val="accent2"/>
                </a:solidFill>
              </a:rPr>
              <a:t>老師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B7B86E3-70F7-C043-851E-F6098367D166}"/>
              </a:ext>
            </a:extLst>
          </p:cNvPr>
          <p:cNvSpPr txBox="1"/>
          <p:nvPr/>
        </p:nvSpPr>
        <p:spPr>
          <a:xfrm>
            <a:off x="6692194" y="3122357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solidFill>
                  <a:schemeClr val="accent2"/>
                </a:solidFill>
              </a:rPr>
              <a:t>05-320-9990</a:t>
            </a:r>
            <a:endParaRPr kumimoji="1" lang="zh-TW" altLang="en-US" sz="1400" dirty="0">
              <a:solidFill>
                <a:schemeClr val="accent2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BD99199-7501-FA45-B092-1682EA2859F6}"/>
              </a:ext>
            </a:extLst>
          </p:cNvPr>
          <p:cNvSpPr txBox="1"/>
          <p:nvPr/>
        </p:nvSpPr>
        <p:spPr>
          <a:xfrm>
            <a:off x="5445687" y="3530044"/>
            <a:ext cx="1935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dirty="0">
                <a:solidFill>
                  <a:schemeClr val="accent2"/>
                </a:solidFill>
              </a:rPr>
              <a:t>zardx@alum.ccu.edu.tw</a:t>
            </a:r>
            <a:endParaRPr kumimoji="1" lang="zh-TW" altLang="en-US" sz="1400" dirty="0">
              <a:solidFill>
                <a:schemeClr val="accent2"/>
              </a:solidFill>
            </a:endParaRPr>
          </a:p>
        </p:txBody>
      </p:sp>
      <p:sp>
        <p:nvSpPr>
          <p:cNvPr id="10" name="向左箭號 9">
            <a:extLst>
              <a:ext uri="{FF2B5EF4-FFF2-40B4-BE49-F238E27FC236}">
                <a16:creationId xmlns:a16="http://schemas.microsoft.com/office/drawing/2014/main" id="{7F85B2F5-8B8A-4D46-A392-D42ECA0CD45C}"/>
              </a:ext>
            </a:extLst>
          </p:cNvPr>
          <p:cNvSpPr/>
          <p:nvPr/>
        </p:nvSpPr>
        <p:spPr>
          <a:xfrm>
            <a:off x="2274849" y="5742878"/>
            <a:ext cx="780585" cy="144966"/>
          </a:xfrm>
          <a:prstGeom prst="lef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accent2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538C9FC-AC37-5547-91CC-F627851FA552}"/>
              </a:ext>
            </a:extLst>
          </p:cNvPr>
          <p:cNvSpPr txBox="1"/>
          <p:nvPr/>
        </p:nvSpPr>
        <p:spPr>
          <a:xfrm>
            <a:off x="3166946" y="5661472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600" b="1" dirty="0">
                <a:solidFill>
                  <a:schemeClr val="accent2"/>
                </a:solidFill>
              </a:rPr>
              <a:t>填寫完成後點選儲存</a:t>
            </a:r>
          </a:p>
        </p:txBody>
      </p:sp>
    </p:spTree>
    <p:extLst>
      <p:ext uri="{BB962C8B-B14F-4D97-AF65-F5344CB8AC3E}">
        <p14:creationId xmlns:p14="http://schemas.microsoft.com/office/powerpoint/2010/main" val="376630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440" y="1252134"/>
            <a:ext cx="8799634" cy="472396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28030B6-5D2E-4C4A-B25D-D893E0968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加入組員</a:t>
            </a:r>
          </a:p>
        </p:txBody>
      </p:sp>
      <p:sp>
        <p:nvSpPr>
          <p:cNvPr id="6" name="向左箭號 5">
            <a:extLst>
              <a:ext uri="{FF2B5EF4-FFF2-40B4-BE49-F238E27FC236}">
                <a16:creationId xmlns:a16="http://schemas.microsoft.com/office/drawing/2014/main" id="{8E36EBEF-A230-8B4E-B7B3-8C1906C5D99C}"/>
              </a:ext>
            </a:extLst>
          </p:cNvPr>
          <p:cNvSpPr/>
          <p:nvPr/>
        </p:nvSpPr>
        <p:spPr>
          <a:xfrm>
            <a:off x="1742876" y="5447728"/>
            <a:ext cx="2444113" cy="265402"/>
          </a:xfrm>
          <a:prstGeom prst="lef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框架 6">
            <a:extLst>
              <a:ext uri="{FF2B5EF4-FFF2-40B4-BE49-F238E27FC236}">
                <a16:creationId xmlns:a16="http://schemas.microsoft.com/office/drawing/2014/main" id="{F4538465-A6B2-BD4F-8621-A808C6ECAD9A}"/>
              </a:ext>
            </a:extLst>
          </p:cNvPr>
          <p:cNvSpPr/>
          <p:nvPr/>
        </p:nvSpPr>
        <p:spPr>
          <a:xfrm>
            <a:off x="1007716" y="5501547"/>
            <a:ext cx="657101" cy="223024"/>
          </a:xfrm>
          <a:prstGeom prst="fram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AB1504F-94C7-454C-8F47-BCA90911B5F8}"/>
              </a:ext>
            </a:extLst>
          </p:cNvPr>
          <p:cNvSpPr txBox="1"/>
          <p:nvPr/>
        </p:nvSpPr>
        <p:spPr>
          <a:xfrm>
            <a:off x="4439242" y="5251465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b="1" dirty="0">
                <a:solidFill>
                  <a:schemeClr val="accent2"/>
                </a:solidFill>
              </a:rPr>
              <a:t>點選加新成員</a:t>
            </a:r>
          </a:p>
        </p:txBody>
      </p:sp>
    </p:spTree>
    <p:extLst>
      <p:ext uri="{BB962C8B-B14F-4D97-AF65-F5344CB8AC3E}">
        <p14:creationId xmlns:p14="http://schemas.microsoft.com/office/powerpoint/2010/main" val="191489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854C5A-2E4A-0D45-ACAB-B75004346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chemeClr val="accent2"/>
                </a:solidFill>
              </a:rPr>
              <a:t>成員個人基本資料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C0CF0A7-4DD8-D249-8CC5-A932551A0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1947344"/>
            <a:ext cx="9415063" cy="3685687"/>
          </a:xfrm>
        </p:spPr>
      </p:pic>
      <p:sp>
        <p:nvSpPr>
          <p:cNvPr id="7" name="向左箭號 6">
            <a:extLst>
              <a:ext uri="{FF2B5EF4-FFF2-40B4-BE49-F238E27FC236}">
                <a16:creationId xmlns:a16="http://schemas.microsoft.com/office/drawing/2014/main" id="{ADE03154-5B98-4749-80CB-1702F2A031F9}"/>
              </a:ext>
            </a:extLst>
          </p:cNvPr>
          <p:cNvSpPr/>
          <p:nvPr/>
        </p:nvSpPr>
        <p:spPr>
          <a:xfrm>
            <a:off x="4360127" y="2107581"/>
            <a:ext cx="1237785" cy="133814"/>
          </a:xfrm>
          <a:prstGeom prst="lef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accent2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8F52C3C-16EB-4647-893D-B57194182868}"/>
              </a:ext>
            </a:extLst>
          </p:cNvPr>
          <p:cNvSpPr txBox="1"/>
          <p:nvPr/>
        </p:nvSpPr>
        <p:spPr>
          <a:xfrm>
            <a:off x="5597912" y="2020599"/>
            <a:ext cx="2698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400" b="1" dirty="0">
                <a:solidFill>
                  <a:schemeClr val="accent2"/>
                </a:solidFill>
              </a:rPr>
              <a:t>身份別有組長跟組員，都要填寫</a:t>
            </a:r>
          </a:p>
        </p:txBody>
      </p:sp>
      <p:sp>
        <p:nvSpPr>
          <p:cNvPr id="11" name="右大括弧 10">
            <a:extLst>
              <a:ext uri="{FF2B5EF4-FFF2-40B4-BE49-F238E27FC236}">
                <a16:creationId xmlns:a16="http://schemas.microsoft.com/office/drawing/2014/main" id="{8DE30660-D493-BB41-93F6-3FEF5FA05481}"/>
              </a:ext>
            </a:extLst>
          </p:cNvPr>
          <p:cNvSpPr/>
          <p:nvPr/>
        </p:nvSpPr>
        <p:spPr>
          <a:xfrm>
            <a:off x="6293891" y="2421966"/>
            <a:ext cx="594734" cy="1862253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accent2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28D04B3-09FA-9142-86ED-BC36CC3F3594}"/>
              </a:ext>
            </a:extLst>
          </p:cNvPr>
          <p:cNvSpPr txBox="1"/>
          <p:nvPr/>
        </p:nvSpPr>
        <p:spPr>
          <a:xfrm>
            <a:off x="7081024" y="3183815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600" b="1" dirty="0">
                <a:solidFill>
                  <a:schemeClr val="accent2"/>
                </a:solidFill>
              </a:rPr>
              <a:t>請組長收集組員資料</a:t>
            </a:r>
          </a:p>
        </p:txBody>
      </p:sp>
      <p:sp>
        <p:nvSpPr>
          <p:cNvPr id="13" name="右大括弧 12">
            <a:extLst>
              <a:ext uri="{FF2B5EF4-FFF2-40B4-BE49-F238E27FC236}">
                <a16:creationId xmlns:a16="http://schemas.microsoft.com/office/drawing/2014/main" id="{4A6807BF-2A93-C048-99C0-B155DBEF884E}"/>
              </a:ext>
            </a:extLst>
          </p:cNvPr>
          <p:cNvSpPr/>
          <p:nvPr/>
        </p:nvSpPr>
        <p:spPr>
          <a:xfrm>
            <a:off x="7081024" y="4529625"/>
            <a:ext cx="359668" cy="59101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accent2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66B7730-5548-5A48-817F-F213D5BC229D}"/>
              </a:ext>
            </a:extLst>
          </p:cNvPr>
          <p:cNvSpPr txBox="1"/>
          <p:nvPr/>
        </p:nvSpPr>
        <p:spPr>
          <a:xfrm>
            <a:off x="7690793" y="4655855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600" b="1" dirty="0">
                <a:solidFill>
                  <a:schemeClr val="accent2"/>
                </a:solidFill>
              </a:rPr>
              <a:t>視情況填寫</a:t>
            </a:r>
          </a:p>
        </p:txBody>
      </p:sp>
      <p:sp>
        <p:nvSpPr>
          <p:cNvPr id="15" name="向左箭號 14">
            <a:extLst>
              <a:ext uri="{FF2B5EF4-FFF2-40B4-BE49-F238E27FC236}">
                <a16:creationId xmlns:a16="http://schemas.microsoft.com/office/drawing/2014/main" id="{CACE35EF-9F15-6A47-B60C-5B4B6FE90F83}"/>
              </a:ext>
            </a:extLst>
          </p:cNvPr>
          <p:cNvSpPr/>
          <p:nvPr/>
        </p:nvSpPr>
        <p:spPr>
          <a:xfrm>
            <a:off x="1929161" y="5352585"/>
            <a:ext cx="613317" cy="156117"/>
          </a:xfrm>
          <a:prstGeom prst="lef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accent2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0D92108-219C-2C4E-ABCC-D7504AC7B0E6}"/>
              </a:ext>
            </a:extLst>
          </p:cNvPr>
          <p:cNvSpPr txBox="1"/>
          <p:nvPr/>
        </p:nvSpPr>
        <p:spPr>
          <a:xfrm>
            <a:off x="2642482" y="5296829"/>
            <a:ext cx="4673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400" b="1" dirty="0">
                <a:solidFill>
                  <a:schemeClr val="accent2"/>
                </a:solidFill>
              </a:rPr>
              <a:t>填寫完成後請按儲存，繼續按加新成員填寫所有組員資料</a:t>
            </a:r>
          </a:p>
        </p:txBody>
      </p:sp>
    </p:spTree>
    <p:extLst>
      <p:ext uri="{BB962C8B-B14F-4D97-AF65-F5344CB8AC3E}">
        <p14:creationId xmlns:p14="http://schemas.microsoft.com/office/powerpoint/2010/main" val="243236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39E6E-5357-3745-A152-826A04FC8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77821578-F497-1443-8D02-B7E6BE02B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812" y="1995374"/>
            <a:ext cx="9604375" cy="1573130"/>
          </a:xfrm>
        </p:spPr>
      </p:pic>
      <p:sp>
        <p:nvSpPr>
          <p:cNvPr id="5" name="向左箭號 4">
            <a:extLst>
              <a:ext uri="{FF2B5EF4-FFF2-40B4-BE49-F238E27FC236}">
                <a16:creationId xmlns:a16="http://schemas.microsoft.com/office/drawing/2014/main" id="{618601B7-2705-E541-96E8-70F723BE3613}"/>
              </a:ext>
            </a:extLst>
          </p:cNvPr>
          <p:cNvSpPr/>
          <p:nvPr/>
        </p:nvSpPr>
        <p:spPr>
          <a:xfrm>
            <a:off x="1728439" y="3317602"/>
            <a:ext cx="579863" cy="250902"/>
          </a:xfrm>
          <a:prstGeom prst="lef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B1856A2-C8C9-1149-96BD-EA921DB7B72A}"/>
              </a:ext>
            </a:extLst>
          </p:cNvPr>
          <p:cNvSpPr txBox="1"/>
          <p:nvPr/>
        </p:nvSpPr>
        <p:spPr>
          <a:xfrm>
            <a:off x="2397513" y="3258387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b="1" dirty="0">
                <a:solidFill>
                  <a:schemeClr val="accent2"/>
                </a:solidFill>
              </a:rPr>
              <a:t>填寫完所有組員資料後按返回</a:t>
            </a:r>
          </a:p>
        </p:txBody>
      </p:sp>
    </p:spTree>
    <p:extLst>
      <p:ext uri="{BB962C8B-B14F-4D97-AF65-F5344CB8AC3E}">
        <p14:creationId xmlns:p14="http://schemas.microsoft.com/office/powerpoint/2010/main" val="404948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B95E15-7292-B04C-BC29-BB72CE9B4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chemeClr val="accent2"/>
                </a:solidFill>
              </a:rPr>
              <a:t>新增預計服務單位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06E4985-8322-3241-BBF5-CCED7B004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698" y="1853754"/>
            <a:ext cx="8419289" cy="4118210"/>
          </a:xfrm>
        </p:spPr>
      </p:pic>
      <p:sp>
        <p:nvSpPr>
          <p:cNvPr id="6" name="框架 5">
            <a:extLst>
              <a:ext uri="{FF2B5EF4-FFF2-40B4-BE49-F238E27FC236}">
                <a16:creationId xmlns:a16="http://schemas.microsoft.com/office/drawing/2014/main" id="{D20333CF-F319-4D46-A7BA-F3D45F97F6C0}"/>
              </a:ext>
            </a:extLst>
          </p:cNvPr>
          <p:cNvSpPr/>
          <p:nvPr/>
        </p:nvSpPr>
        <p:spPr>
          <a:xfrm>
            <a:off x="3512634" y="4192859"/>
            <a:ext cx="791737" cy="18957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accent2"/>
              </a:solidFill>
            </a:endParaRPr>
          </a:p>
        </p:txBody>
      </p:sp>
      <p:sp>
        <p:nvSpPr>
          <p:cNvPr id="7" name="向左箭號 6">
            <a:extLst>
              <a:ext uri="{FF2B5EF4-FFF2-40B4-BE49-F238E27FC236}">
                <a16:creationId xmlns:a16="http://schemas.microsoft.com/office/drawing/2014/main" id="{DB41B5A2-0219-7E4B-A4E2-74C4EADAFFE9}"/>
              </a:ext>
            </a:extLst>
          </p:cNvPr>
          <p:cNvSpPr/>
          <p:nvPr/>
        </p:nvSpPr>
        <p:spPr>
          <a:xfrm>
            <a:off x="4404731" y="4192859"/>
            <a:ext cx="869795" cy="200722"/>
          </a:xfrm>
          <a:prstGeom prst="lef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accent2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4322413-C7FF-0146-8852-F0928361071D}"/>
              </a:ext>
            </a:extLst>
          </p:cNvPr>
          <p:cNvSpPr txBox="1"/>
          <p:nvPr/>
        </p:nvSpPr>
        <p:spPr>
          <a:xfrm>
            <a:off x="5340145" y="4118367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600" b="1" dirty="0">
                <a:solidFill>
                  <a:schemeClr val="accent2"/>
                </a:solidFill>
              </a:rPr>
              <a:t>點選新增服務對象</a:t>
            </a:r>
          </a:p>
        </p:txBody>
      </p:sp>
    </p:spTree>
    <p:extLst>
      <p:ext uri="{BB962C8B-B14F-4D97-AF65-F5344CB8AC3E}">
        <p14:creationId xmlns:p14="http://schemas.microsoft.com/office/powerpoint/2010/main" val="18263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B83347-0960-264F-A048-FB2D49704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chemeClr val="accent2"/>
                </a:solidFill>
              </a:rPr>
              <a:t>預計服務單位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97558AE-B69E-FF4F-A46D-860D7E89D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2595" y="2027275"/>
            <a:ext cx="9202259" cy="3721559"/>
          </a:xfrm>
        </p:spPr>
      </p:pic>
      <p:sp>
        <p:nvSpPr>
          <p:cNvPr id="6" name="向下箭號 5">
            <a:extLst>
              <a:ext uri="{FF2B5EF4-FFF2-40B4-BE49-F238E27FC236}">
                <a16:creationId xmlns:a16="http://schemas.microsoft.com/office/drawing/2014/main" id="{170845FB-3371-1C43-9EBD-C718A71D9C66}"/>
              </a:ext>
            </a:extLst>
          </p:cNvPr>
          <p:cNvSpPr/>
          <p:nvPr/>
        </p:nvSpPr>
        <p:spPr>
          <a:xfrm>
            <a:off x="4817327" y="2152185"/>
            <a:ext cx="334536" cy="367991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accent2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74C0702-6BB2-874B-89DF-D4A5BBE8ADC0}"/>
              </a:ext>
            </a:extLst>
          </p:cNvPr>
          <p:cNvSpPr txBox="1"/>
          <p:nvPr/>
        </p:nvSpPr>
        <p:spPr>
          <a:xfrm>
            <a:off x="4114622" y="1824775"/>
            <a:ext cx="3416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400" b="1" dirty="0">
                <a:solidFill>
                  <a:schemeClr val="accent2"/>
                </a:solidFill>
              </a:rPr>
              <a:t>預計服務單位名稱，若還沒確定可先填無</a:t>
            </a:r>
          </a:p>
        </p:txBody>
      </p:sp>
      <p:sp>
        <p:nvSpPr>
          <p:cNvPr id="8" name="右大括弧 7">
            <a:extLst>
              <a:ext uri="{FF2B5EF4-FFF2-40B4-BE49-F238E27FC236}">
                <a16:creationId xmlns:a16="http://schemas.microsoft.com/office/drawing/2014/main" id="{F9EE4429-6A57-1C4C-A491-BEE7C1911FF1}"/>
              </a:ext>
            </a:extLst>
          </p:cNvPr>
          <p:cNvSpPr/>
          <p:nvPr/>
        </p:nvSpPr>
        <p:spPr>
          <a:xfrm>
            <a:off x="7828156" y="2966224"/>
            <a:ext cx="245327" cy="669074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accent2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16903C1-1369-A841-9F12-BB56D2FC179B}"/>
              </a:ext>
            </a:extLst>
          </p:cNvPr>
          <p:cNvSpPr txBox="1"/>
          <p:nvPr/>
        </p:nvSpPr>
        <p:spPr>
          <a:xfrm>
            <a:off x="8073483" y="2988526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b="1" dirty="0">
                <a:solidFill>
                  <a:schemeClr val="accent2"/>
                </a:solidFill>
              </a:rPr>
              <a:t>服務對象有無符合，有則填寫，</a:t>
            </a:r>
            <a:r>
              <a:rPr kumimoji="1" lang="en-US" altLang="zh-TW" b="1" dirty="0">
                <a:solidFill>
                  <a:schemeClr val="accent2"/>
                </a:solidFill>
              </a:rPr>
              <a:t/>
            </a:r>
            <a:br>
              <a:rPr kumimoji="1" lang="en-US" altLang="zh-TW" b="1" dirty="0">
                <a:solidFill>
                  <a:schemeClr val="accent2"/>
                </a:solidFill>
              </a:rPr>
            </a:br>
            <a:r>
              <a:rPr kumimoji="1" lang="zh-TW" altLang="en-US" b="1" dirty="0">
                <a:solidFill>
                  <a:schemeClr val="accent2"/>
                </a:solidFill>
              </a:rPr>
              <a:t>無則直接跳過。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DAED875-CD33-8D4C-8020-10951ADC13DC}"/>
              </a:ext>
            </a:extLst>
          </p:cNvPr>
          <p:cNvSpPr txBox="1"/>
          <p:nvPr/>
        </p:nvSpPr>
        <p:spPr>
          <a:xfrm>
            <a:off x="5532506" y="3734165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400" b="1" dirty="0">
                <a:solidFill>
                  <a:schemeClr val="accent2"/>
                </a:solidFill>
              </a:rPr>
              <a:t>服務進行的地點</a:t>
            </a:r>
          </a:p>
        </p:txBody>
      </p:sp>
      <p:sp>
        <p:nvSpPr>
          <p:cNvPr id="11" name="右大括弧 10">
            <a:extLst>
              <a:ext uri="{FF2B5EF4-FFF2-40B4-BE49-F238E27FC236}">
                <a16:creationId xmlns:a16="http://schemas.microsoft.com/office/drawing/2014/main" id="{20B6DDD2-2D70-9A41-912F-63F4EA5994E1}"/>
              </a:ext>
            </a:extLst>
          </p:cNvPr>
          <p:cNvSpPr/>
          <p:nvPr/>
        </p:nvSpPr>
        <p:spPr>
          <a:xfrm>
            <a:off x="5653668" y="4148254"/>
            <a:ext cx="167269" cy="75828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accent2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BDC770C-2E9B-0448-ACF1-595A9B8F2DA3}"/>
              </a:ext>
            </a:extLst>
          </p:cNvPr>
          <p:cNvSpPr txBox="1"/>
          <p:nvPr/>
        </p:nvSpPr>
        <p:spPr>
          <a:xfrm>
            <a:off x="5852541" y="4277621"/>
            <a:ext cx="4562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400" b="1" dirty="0">
                <a:solidFill>
                  <a:schemeClr val="accent2"/>
                </a:solidFill>
              </a:rPr>
              <a:t>被服務單位負責人資訊</a:t>
            </a:r>
            <a:endParaRPr kumimoji="1" lang="en-US" altLang="zh-TW" sz="1400" b="1" dirty="0">
              <a:solidFill>
                <a:schemeClr val="accent2"/>
              </a:solidFill>
            </a:endParaRPr>
          </a:p>
          <a:p>
            <a:r>
              <a:rPr kumimoji="1" lang="en-US" altLang="zh-TW" sz="1400" b="1" dirty="0">
                <a:solidFill>
                  <a:schemeClr val="accent2"/>
                </a:solidFill>
              </a:rPr>
              <a:t>(</a:t>
            </a:r>
            <a:r>
              <a:rPr kumimoji="1" lang="zh-TW" altLang="en-US" sz="1400" b="1" dirty="0">
                <a:solidFill>
                  <a:schemeClr val="accent2"/>
                </a:solidFill>
              </a:rPr>
              <a:t>請討論好細節後先告知老師及助教，老師同意後再連絡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05B3CA5-AFAA-2443-8178-3E2D49BA2420}"/>
              </a:ext>
            </a:extLst>
          </p:cNvPr>
          <p:cNvSpPr txBox="1"/>
          <p:nvPr/>
        </p:nvSpPr>
        <p:spPr>
          <a:xfrm>
            <a:off x="5643245" y="5056704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400" b="1" dirty="0">
                <a:solidFill>
                  <a:schemeClr val="accent2"/>
                </a:solidFill>
              </a:rPr>
              <a:t>計畫預計服務人數</a:t>
            </a:r>
          </a:p>
        </p:txBody>
      </p:sp>
      <p:sp>
        <p:nvSpPr>
          <p:cNvPr id="15" name="框架 14">
            <a:extLst>
              <a:ext uri="{FF2B5EF4-FFF2-40B4-BE49-F238E27FC236}">
                <a16:creationId xmlns:a16="http://schemas.microsoft.com/office/drawing/2014/main" id="{DAA5B786-10FD-F945-86AB-AF5F3F8EEC8D}"/>
              </a:ext>
            </a:extLst>
          </p:cNvPr>
          <p:cNvSpPr/>
          <p:nvPr/>
        </p:nvSpPr>
        <p:spPr>
          <a:xfrm>
            <a:off x="1973766" y="5489536"/>
            <a:ext cx="379142" cy="259298"/>
          </a:xfrm>
          <a:prstGeom prst="fram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accent2"/>
              </a:solidFill>
            </a:endParaRPr>
          </a:p>
        </p:txBody>
      </p:sp>
      <p:sp>
        <p:nvSpPr>
          <p:cNvPr id="16" name="向左箭號 15">
            <a:extLst>
              <a:ext uri="{FF2B5EF4-FFF2-40B4-BE49-F238E27FC236}">
                <a16:creationId xmlns:a16="http://schemas.microsoft.com/office/drawing/2014/main" id="{A69A5E96-D6DA-1A4A-B1DE-5E4B9B4E5445}"/>
              </a:ext>
            </a:extLst>
          </p:cNvPr>
          <p:cNvSpPr/>
          <p:nvPr/>
        </p:nvSpPr>
        <p:spPr>
          <a:xfrm>
            <a:off x="2446965" y="5534947"/>
            <a:ext cx="970156" cy="142591"/>
          </a:xfrm>
          <a:prstGeom prst="lef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accent2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0D57423-49A3-8A41-9D0F-C88AE3FFD456}"/>
              </a:ext>
            </a:extLst>
          </p:cNvPr>
          <p:cNvSpPr txBox="1"/>
          <p:nvPr/>
        </p:nvSpPr>
        <p:spPr>
          <a:xfrm>
            <a:off x="3417121" y="5410280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600" b="1" dirty="0">
                <a:solidFill>
                  <a:schemeClr val="accent2"/>
                </a:solidFill>
              </a:rPr>
              <a:t>填寫完成按儲存</a:t>
            </a:r>
          </a:p>
        </p:txBody>
      </p:sp>
    </p:spTree>
    <p:extLst>
      <p:ext uri="{BB962C8B-B14F-4D97-AF65-F5344CB8AC3E}">
        <p14:creationId xmlns:p14="http://schemas.microsoft.com/office/powerpoint/2010/main" val="148703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B35BA5-A87A-F24B-8C47-CCE88AA6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b="1" dirty="0">
                <a:solidFill>
                  <a:schemeClr val="accent2"/>
                </a:solidFill>
              </a:rPr>
              <a:t>填寫資料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EE0062-561D-D84F-A72E-A3BB4FD9C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b="1" dirty="0">
              <a:solidFill>
                <a:schemeClr val="accent2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EC686CC-E461-1447-8B3D-FF098ABC2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711" y="1853754"/>
            <a:ext cx="9275010" cy="4577278"/>
          </a:xfrm>
          <a:prstGeom prst="rect">
            <a:avLst/>
          </a:prstGeom>
        </p:spPr>
      </p:pic>
      <p:sp>
        <p:nvSpPr>
          <p:cNvPr id="5" name="向下箭號 4">
            <a:extLst>
              <a:ext uri="{FF2B5EF4-FFF2-40B4-BE49-F238E27FC236}">
                <a16:creationId xmlns:a16="http://schemas.microsoft.com/office/drawing/2014/main" id="{52A9885C-7883-9749-B0C8-197777E7D568}"/>
              </a:ext>
            </a:extLst>
          </p:cNvPr>
          <p:cNvSpPr/>
          <p:nvPr/>
        </p:nvSpPr>
        <p:spPr>
          <a:xfrm rot="16200000">
            <a:off x="10006646" y="3946620"/>
            <a:ext cx="267631" cy="856170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>
              <a:solidFill>
                <a:schemeClr val="accent2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3395B07-B76E-654B-A063-2E10161D9D94}"/>
              </a:ext>
            </a:extLst>
          </p:cNvPr>
          <p:cNvSpPr txBox="1"/>
          <p:nvPr/>
        </p:nvSpPr>
        <p:spPr>
          <a:xfrm>
            <a:off x="4286341" y="2218059"/>
            <a:ext cx="4083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600" b="1" dirty="0">
                <a:solidFill>
                  <a:schemeClr val="accent2"/>
                </a:solidFill>
              </a:rPr>
              <a:t>點選下拉式選單，選擇剛剛建立的團隊名稱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8255DAA-3CA7-974B-AFF2-C0176130869C}"/>
              </a:ext>
            </a:extLst>
          </p:cNvPr>
          <p:cNvSpPr txBox="1"/>
          <p:nvPr/>
        </p:nvSpPr>
        <p:spPr>
          <a:xfrm>
            <a:off x="4326674" y="2798956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400" b="1" dirty="0">
                <a:solidFill>
                  <a:schemeClr val="accent2"/>
                </a:solidFill>
              </a:rPr>
              <a:t>請自行取名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D7AA8FD-0D5F-3847-900A-49B384DC1DDA}"/>
              </a:ext>
            </a:extLst>
          </p:cNvPr>
          <p:cNvSpPr txBox="1"/>
          <p:nvPr/>
        </p:nvSpPr>
        <p:spPr>
          <a:xfrm>
            <a:off x="4265683" y="3158032"/>
            <a:ext cx="251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400" b="1" dirty="0">
                <a:solidFill>
                  <a:schemeClr val="accent2"/>
                </a:solidFill>
              </a:rPr>
              <a:t>視團隊成員有無特殊身份填寫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B9F30DA-A794-FE48-BC56-E6ADD98B88C3}"/>
              </a:ext>
            </a:extLst>
          </p:cNvPr>
          <p:cNvSpPr txBox="1"/>
          <p:nvPr/>
        </p:nvSpPr>
        <p:spPr>
          <a:xfrm>
            <a:off x="5959235" y="4190079"/>
            <a:ext cx="45078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TW" altLang="en-US" sz="1400" b="1" dirty="0">
                <a:solidFill>
                  <a:schemeClr val="accent2"/>
                </a:solidFill>
              </a:rPr>
              <a:t>點選下拉式選單，選擇剛剛建立的服務單位</a:t>
            </a:r>
            <a:endParaRPr lang="zh-TW" altLang="en-US" sz="1400" b="1" dirty="0">
              <a:solidFill>
                <a:schemeClr val="accent2"/>
              </a:solidFill>
            </a:endParaRPr>
          </a:p>
        </p:txBody>
      </p:sp>
      <p:sp>
        <p:nvSpPr>
          <p:cNvPr id="9" name="右大括弧 8">
            <a:extLst>
              <a:ext uri="{FF2B5EF4-FFF2-40B4-BE49-F238E27FC236}">
                <a16:creationId xmlns:a16="http://schemas.microsoft.com/office/drawing/2014/main" id="{8617A6E9-7E67-5345-9594-96C3F0D2B1D1}"/>
              </a:ext>
            </a:extLst>
          </p:cNvPr>
          <p:cNvSpPr/>
          <p:nvPr/>
        </p:nvSpPr>
        <p:spPr>
          <a:xfrm>
            <a:off x="4750420" y="3624146"/>
            <a:ext cx="117428" cy="423747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 b="1">
              <a:solidFill>
                <a:schemeClr val="accent2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F978957-9E40-6847-AB88-435EC9D61626}"/>
              </a:ext>
            </a:extLst>
          </p:cNvPr>
          <p:cNvSpPr txBox="1"/>
          <p:nvPr/>
        </p:nvSpPr>
        <p:spPr>
          <a:xfrm>
            <a:off x="4956701" y="3651353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600" b="1" dirty="0">
                <a:solidFill>
                  <a:schemeClr val="accent2"/>
                </a:solidFill>
              </a:rPr>
              <a:t>選擇南區，雲嘉青年志工中心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B2C2A51-F5D1-FF4B-8373-5D6FFBBD7AB3}"/>
              </a:ext>
            </a:extLst>
          </p:cNvPr>
          <p:cNvSpPr txBox="1"/>
          <p:nvPr/>
        </p:nvSpPr>
        <p:spPr>
          <a:xfrm>
            <a:off x="5040351" y="4720216"/>
            <a:ext cx="2339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400" b="1" dirty="0">
                <a:solidFill>
                  <a:schemeClr val="accent2"/>
                </a:solidFill>
              </a:rPr>
              <a:t>開始時間建議在</a:t>
            </a:r>
            <a:r>
              <a:rPr kumimoji="1" lang="en-US" altLang="zh-TW" sz="1400" b="1" dirty="0">
                <a:solidFill>
                  <a:schemeClr val="accent2"/>
                </a:solidFill>
              </a:rPr>
              <a:t>11</a:t>
            </a:r>
            <a:r>
              <a:rPr kumimoji="1" lang="zh-TW" altLang="en-US" sz="1400" b="1" dirty="0">
                <a:solidFill>
                  <a:schemeClr val="accent2"/>
                </a:solidFill>
              </a:rPr>
              <a:t>月底以後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12BE47E-1B25-F545-ABF3-E4ED2CFCA6F9}"/>
              </a:ext>
            </a:extLst>
          </p:cNvPr>
          <p:cNvSpPr txBox="1"/>
          <p:nvPr/>
        </p:nvSpPr>
        <p:spPr>
          <a:xfrm>
            <a:off x="5040351" y="5173925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400" b="1" dirty="0">
                <a:solidFill>
                  <a:schemeClr val="accent2"/>
                </a:solidFill>
              </a:rPr>
              <a:t>結束時間建議在</a:t>
            </a:r>
            <a:r>
              <a:rPr kumimoji="1" lang="en-US" altLang="zh-TW" sz="1400" b="1" dirty="0">
                <a:solidFill>
                  <a:schemeClr val="accent2"/>
                </a:solidFill>
              </a:rPr>
              <a:t>1</a:t>
            </a:r>
            <a:r>
              <a:rPr kumimoji="1" lang="zh-TW" altLang="en-US" sz="1400" b="1" dirty="0">
                <a:solidFill>
                  <a:schemeClr val="accent2"/>
                </a:solidFill>
              </a:rPr>
              <a:t>月初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E758C97-EEC7-FA48-BA54-BA3AB18D818B}"/>
              </a:ext>
            </a:extLst>
          </p:cNvPr>
          <p:cNvSpPr txBox="1"/>
          <p:nvPr/>
        </p:nvSpPr>
        <p:spPr>
          <a:xfrm>
            <a:off x="3603399" y="5610052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b="1" dirty="0">
                <a:solidFill>
                  <a:schemeClr val="accent2"/>
                </a:solidFill>
              </a:rPr>
              <a:t>12</a:t>
            </a:r>
            <a:r>
              <a:rPr kumimoji="1" lang="zh-TW" altLang="en-US" sz="1400" b="1" dirty="0">
                <a:solidFill>
                  <a:schemeClr val="accent2"/>
                </a:solidFill>
              </a:rPr>
              <a:t>小時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BAD4032-32EC-5448-A489-DF568A270AB2}"/>
              </a:ext>
            </a:extLst>
          </p:cNvPr>
          <p:cNvSpPr txBox="1"/>
          <p:nvPr/>
        </p:nvSpPr>
        <p:spPr>
          <a:xfrm>
            <a:off x="3603399" y="6063961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400" b="1" dirty="0">
                <a:solidFill>
                  <a:schemeClr val="accent2"/>
                </a:solidFill>
              </a:rPr>
              <a:t>不用填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8255DAA-3CA7-974B-AFF2-C0176130869C}"/>
              </a:ext>
            </a:extLst>
          </p:cNvPr>
          <p:cNvSpPr txBox="1"/>
          <p:nvPr/>
        </p:nvSpPr>
        <p:spPr>
          <a:xfrm>
            <a:off x="4738957" y="4212267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400" b="1" dirty="0">
                <a:solidFill>
                  <a:schemeClr val="accent2"/>
                </a:solidFill>
              </a:rPr>
              <a:t>選擇服務對象</a:t>
            </a:r>
          </a:p>
        </p:txBody>
      </p:sp>
      <p:sp>
        <p:nvSpPr>
          <p:cNvPr id="21" name="向下箭號 20">
            <a:extLst>
              <a:ext uri="{FF2B5EF4-FFF2-40B4-BE49-F238E27FC236}">
                <a16:creationId xmlns:a16="http://schemas.microsoft.com/office/drawing/2014/main" id="{52A9885C-7883-9749-B0C8-197777E7D568}"/>
              </a:ext>
            </a:extLst>
          </p:cNvPr>
          <p:cNvSpPr/>
          <p:nvPr/>
        </p:nvSpPr>
        <p:spPr>
          <a:xfrm rot="16200000">
            <a:off x="9395997" y="1413623"/>
            <a:ext cx="267632" cy="1992337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237"/>
            <a:ext cx="12222375" cy="6511636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E758C97-EEC7-FA48-BA54-BA3AB18D818B}"/>
              </a:ext>
            </a:extLst>
          </p:cNvPr>
          <p:cNvSpPr txBox="1"/>
          <p:nvPr/>
        </p:nvSpPr>
        <p:spPr>
          <a:xfrm>
            <a:off x="1525217" y="862556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400" b="1" dirty="0">
                <a:solidFill>
                  <a:schemeClr val="accent2"/>
                </a:solidFill>
              </a:rPr>
              <a:t>依計畫選擇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E758C97-EEC7-FA48-BA54-BA3AB18D818B}"/>
              </a:ext>
            </a:extLst>
          </p:cNvPr>
          <p:cNvSpPr txBox="1"/>
          <p:nvPr/>
        </p:nvSpPr>
        <p:spPr>
          <a:xfrm>
            <a:off x="1529838" y="1476772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400" b="1" dirty="0">
                <a:solidFill>
                  <a:schemeClr val="accent2"/>
                </a:solidFill>
              </a:rPr>
              <a:t>依計畫選擇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E758C97-EEC7-FA48-BA54-BA3AB18D818B}"/>
              </a:ext>
            </a:extLst>
          </p:cNvPr>
          <p:cNvSpPr txBox="1"/>
          <p:nvPr/>
        </p:nvSpPr>
        <p:spPr>
          <a:xfrm>
            <a:off x="3247232" y="2160262"/>
            <a:ext cx="5589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400" b="1" dirty="0">
                <a:solidFill>
                  <a:schemeClr val="accent2"/>
                </a:solidFill>
              </a:rPr>
              <a:t>請依計畫填寫預估金額   如 組員保險、服務對象保險、活動器材費等</a:t>
            </a:r>
          </a:p>
        </p:txBody>
      </p:sp>
      <p:sp>
        <p:nvSpPr>
          <p:cNvPr id="8" name="橢圓 7"/>
          <p:cNvSpPr/>
          <p:nvPr/>
        </p:nvSpPr>
        <p:spPr>
          <a:xfrm>
            <a:off x="3020291" y="2667510"/>
            <a:ext cx="683491" cy="46361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E758C97-EEC7-FA48-BA54-BA3AB18D818B}"/>
              </a:ext>
            </a:extLst>
          </p:cNvPr>
          <p:cNvSpPr txBox="1"/>
          <p:nvPr/>
        </p:nvSpPr>
        <p:spPr>
          <a:xfrm>
            <a:off x="3857401" y="2723685"/>
            <a:ext cx="956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400" b="1" dirty="0">
                <a:solidFill>
                  <a:schemeClr val="accent2"/>
                </a:solidFill>
              </a:rPr>
              <a:t>請選 </a:t>
            </a:r>
            <a:r>
              <a:rPr kumimoji="1" lang="en-US" altLang="zh-TW" sz="1400" b="1" dirty="0">
                <a:solidFill>
                  <a:schemeClr val="accent2"/>
                </a:solidFill>
              </a:rPr>
              <a:t>“</a:t>
            </a:r>
            <a:r>
              <a:rPr kumimoji="1" lang="zh-TW" altLang="en-US" sz="1400" b="1" dirty="0">
                <a:solidFill>
                  <a:schemeClr val="accent2"/>
                </a:solidFill>
              </a:rPr>
              <a:t>否</a:t>
            </a:r>
            <a:r>
              <a:rPr kumimoji="1" lang="en-US" altLang="zh-TW" sz="1400" b="1" dirty="0">
                <a:solidFill>
                  <a:schemeClr val="accent2"/>
                </a:solidFill>
              </a:rPr>
              <a:t>”</a:t>
            </a:r>
            <a:endParaRPr kumimoji="1" lang="zh-TW" altLang="en-US" sz="1400" b="1" dirty="0">
              <a:solidFill>
                <a:schemeClr val="accent2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E758C97-EEC7-FA48-BA54-BA3AB18D818B}"/>
              </a:ext>
            </a:extLst>
          </p:cNvPr>
          <p:cNvSpPr txBox="1"/>
          <p:nvPr/>
        </p:nvSpPr>
        <p:spPr>
          <a:xfrm>
            <a:off x="143799" y="5004247"/>
            <a:ext cx="1067140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b="1" dirty="0">
                <a:solidFill>
                  <a:schemeClr val="accent2"/>
                </a:solidFill>
              </a:rPr>
              <a:t>請完整說明計畫緣起 </a:t>
            </a:r>
            <a:endParaRPr kumimoji="1" lang="en-US" altLang="zh-TW" sz="3600" b="1" dirty="0">
              <a:solidFill>
                <a:schemeClr val="accent2"/>
              </a:solidFill>
            </a:endParaRPr>
          </a:p>
          <a:p>
            <a:r>
              <a:rPr kumimoji="1" lang="zh-TW" altLang="en-US" sz="2000" b="1" dirty="0">
                <a:solidFill>
                  <a:schemeClr val="accent2"/>
                </a:solidFill>
              </a:rPr>
              <a:t>主題為何？</a:t>
            </a:r>
            <a:endParaRPr kumimoji="1" lang="en-US" altLang="zh-TW" sz="2000" b="1" dirty="0">
              <a:solidFill>
                <a:schemeClr val="accent2"/>
              </a:solidFill>
            </a:endParaRPr>
          </a:p>
          <a:p>
            <a:r>
              <a:rPr kumimoji="1" lang="zh-TW" altLang="en-US" sz="2000" b="1" dirty="0">
                <a:solidFill>
                  <a:schemeClr val="accent2"/>
                </a:solidFill>
              </a:rPr>
              <a:t>為什麼要去這個地方針對這群人做這件事？</a:t>
            </a:r>
          </a:p>
        </p:txBody>
      </p:sp>
    </p:spTree>
    <p:extLst>
      <p:ext uri="{BB962C8B-B14F-4D97-AF65-F5344CB8AC3E}">
        <p14:creationId xmlns:p14="http://schemas.microsoft.com/office/powerpoint/2010/main" val="137462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705F83-0DD3-4B17-B6FA-C338B58D4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雲嘉青年志工中心簡介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9D588A1-CA25-441F-921D-869F25ADE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435607"/>
            <a:ext cx="6858830" cy="5133457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運動陪伴</a:t>
            </a:r>
            <a:r>
              <a:rPr lang="zh-TW" altLang="en-US" dirty="0"/>
              <a:t>作為年度核心服務</a:t>
            </a:r>
          </a:p>
          <a:p>
            <a:r>
              <a:rPr lang="zh-TW" altLang="en-US" dirty="0"/>
              <a:t>促進青年與高齡者的世代融合</a:t>
            </a:r>
          </a:p>
          <a:p>
            <a:r>
              <a:rPr lang="zh-TW" altLang="en-US" dirty="0"/>
              <a:t>促進青年與身心障礙者的交流</a:t>
            </a:r>
          </a:p>
          <a:p>
            <a:r>
              <a:rPr lang="zh-TW" altLang="en-US" dirty="0"/>
              <a:t>促進青年從志願</a:t>
            </a:r>
            <a:r>
              <a:rPr lang="zh-TW" altLang="en-US" dirty="0">
                <a:solidFill>
                  <a:srgbClr val="FF0000"/>
                </a:solidFill>
              </a:rPr>
              <a:t>服務中學習</a:t>
            </a:r>
          </a:p>
          <a:p>
            <a:r>
              <a:rPr lang="zh-TW" altLang="en-US" dirty="0"/>
              <a:t>鼓勵雲嘉青年返鄉服務，促進對家鄉的瞭解、關心與參與的機會</a:t>
            </a:r>
          </a:p>
          <a:p>
            <a:r>
              <a:rPr lang="zh-TW" altLang="en-US" dirty="0"/>
              <a:t>促進在地非營利組織的志工人力資源發展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94445AD-FF0F-428A-8EC5-51DDB7CA1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240" y="1088136"/>
            <a:ext cx="3498264" cy="576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30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173" y="175098"/>
            <a:ext cx="12215173" cy="649548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E758C97-EEC7-FA48-BA54-BA3AB18D818B}"/>
              </a:ext>
            </a:extLst>
          </p:cNvPr>
          <p:cNvSpPr txBox="1"/>
          <p:nvPr/>
        </p:nvSpPr>
        <p:spPr>
          <a:xfrm>
            <a:off x="314433" y="1633337"/>
            <a:ext cx="10671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b="1" dirty="0">
                <a:solidFill>
                  <a:schemeClr val="accent2"/>
                </a:solidFill>
              </a:rPr>
              <a:t>請完整說明計畫的目的</a:t>
            </a:r>
            <a:endParaRPr kumimoji="1" lang="en-US" altLang="zh-TW" sz="3600" b="1" dirty="0">
              <a:solidFill>
                <a:schemeClr val="accent2"/>
              </a:solidFill>
            </a:endParaRPr>
          </a:p>
          <a:p>
            <a:r>
              <a:rPr kumimoji="1" lang="zh-TW" altLang="en-US" sz="2000" b="1" dirty="0">
                <a:solidFill>
                  <a:schemeClr val="accent2"/>
                </a:solidFill>
              </a:rPr>
              <a:t>我們期待本計畫造成的影響與改變是什麼？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E758C97-EEC7-FA48-BA54-BA3AB18D818B}"/>
              </a:ext>
            </a:extLst>
          </p:cNvPr>
          <p:cNvSpPr txBox="1"/>
          <p:nvPr/>
        </p:nvSpPr>
        <p:spPr>
          <a:xfrm>
            <a:off x="314433" y="5608022"/>
            <a:ext cx="10671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b="1" dirty="0">
                <a:solidFill>
                  <a:schemeClr val="accent2"/>
                </a:solidFill>
              </a:rPr>
              <a:t>請具體說明計畫內容與執行方式 </a:t>
            </a:r>
            <a:endParaRPr kumimoji="1" lang="en-US" altLang="zh-TW" sz="3600" b="1" dirty="0">
              <a:solidFill>
                <a:schemeClr val="accent2"/>
              </a:solidFill>
            </a:endParaRPr>
          </a:p>
          <a:p>
            <a:r>
              <a:rPr kumimoji="1" lang="zh-TW" altLang="en-US" sz="2000" b="1" dirty="0">
                <a:solidFill>
                  <a:schemeClr val="accent2"/>
                </a:solidFill>
              </a:rPr>
              <a:t>記得附上完成的行程安排、預算</a:t>
            </a:r>
          </a:p>
        </p:txBody>
      </p:sp>
    </p:spTree>
    <p:extLst>
      <p:ext uri="{BB962C8B-B14F-4D97-AF65-F5344CB8AC3E}">
        <p14:creationId xmlns:p14="http://schemas.microsoft.com/office/powerpoint/2010/main" val="425768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32544"/>
          <a:stretch/>
        </p:blipFill>
        <p:spPr>
          <a:xfrm>
            <a:off x="0" y="804519"/>
            <a:ext cx="12123838" cy="420355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E758C97-EEC7-FA48-BA54-BA3AB18D818B}"/>
              </a:ext>
            </a:extLst>
          </p:cNvPr>
          <p:cNvSpPr txBox="1"/>
          <p:nvPr/>
        </p:nvSpPr>
        <p:spPr>
          <a:xfrm>
            <a:off x="298612" y="1841383"/>
            <a:ext cx="11183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b="1" dirty="0">
                <a:solidFill>
                  <a:schemeClr val="accent2"/>
                </a:solidFill>
              </a:rPr>
              <a:t>請條列式說明清楚的、明確的、可量化的預期成效 </a:t>
            </a:r>
            <a:endParaRPr kumimoji="1" lang="en-US" altLang="zh-TW" sz="3600" b="1" dirty="0">
              <a:solidFill>
                <a:schemeClr val="accent2"/>
              </a:solidFill>
            </a:endParaRPr>
          </a:p>
          <a:p>
            <a:endParaRPr kumimoji="1" lang="zh-TW" altLang="en-US" sz="2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r="16352"/>
          <a:stretch/>
        </p:blipFill>
        <p:spPr>
          <a:xfrm>
            <a:off x="171875" y="233464"/>
            <a:ext cx="11987699" cy="5894836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E758C97-EEC7-FA48-BA54-BA3AB18D818B}"/>
              </a:ext>
            </a:extLst>
          </p:cNvPr>
          <p:cNvSpPr txBox="1"/>
          <p:nvPr/>
        </p:nvSpPr>
        <p:spPr>
          <a:xfrm>
            <a:off x="3583001" y="5191076"/>
            <a:ext cx="10671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b="1" dirty="0">
                <a:solidFill>
                  <a:schemeClr val="accent2"/>
                </a:solidFill>
              </a:rPr>
              <a:t>上述內容填答完畢 請點儲存</a:t>
            </a:r>
            <a:endParaRPr kumimoji="1" lang="en-US" altLang="zh-TW" sz="3600" b="1" dirty="0">
              <a:solidFill>
                <a:schemeClr val="accent2"/>
              </a:solidFill>
            </a:endParaRPr>
          </a:p>
          <a:p>
            <a:endParaRPr kumimoji="1" lang="zh-TW" altLang="en-US" sz="2000" b="1" dirty="0">
              <a:solidFill>
                <a:schemeClr val="accent2"/>
              </a:solidFill>
            </a:endParaRPr>
          </a:p>
        </p:txBody>
      </p:sp>
      <p:sp>
        <p:nvSpPr>
          <p:cNvPr id="6" name="向下箭號 5">
            <a:extLst>
              <a:ext uri="{FF2B5EF4-FFF2-40B4-BE49-F238E27FC236}">
                <a16:creationId xmlns:a16="http://schemas.microsoft.com/office/drawing/2014/main" id="{52A9885C-7883-9749-B0C8-197777E7D568}"/>
              </a:ext>
            </a:extLst>
          </p:cNvPr>
          <p:cNvSpPr/>
          <p:nvPr/>
        </p:nvSpPr>
        <p:spPr>
          <a:xfrm rot="5400000" flipH="1">
            <a:off x="2570324" y="4603992"/>
            <a:ext cx="267632" cy="1992337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>
              <a:solidFill>
                <a:schemeClr val="accent2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7C34DE9-2AEF-4D24-B856-3C3A6AC221FD}"/>
              </a:ext>
            </a:extLst>
          </p:cNvPr>
          <p:cNvSpPr txBox="1"/>
          <p:nvPr/>
        </p:nvSpPr>
        <p:spPr>
          <a:xfrm>
            <a:off x="553134" y="1391655"/>
            <a:ext cx="496154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b="1" dirty="0">
                <a:solidFill>
                  <a:schemeClr val="accent2"/>
                </a:solidFill>
              </a:rPr>
              <a:t>請說明與其他人或自己曾做過類似活動的異同 </a:t>
            </a:r>
            <a:endParaRPr kumimoji="1" lang="en-US" altLang="zh-TW" sz="3600" b="1" dirty="0">
              <a:solidFill>
                <a:schemeClr val="accent2"/>
              </a:solidFill>
            </a:endParaRPr>
          </a:p>
          <a:p>
            <a:endParaRPr kumimoji="1" lang="zh-TW" altLang="en-US" sz="2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7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07" y="101601"/>
            <a:ext cx="12056594" cy="673038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472286" y="327259"/>
            <a:ext cx="1719715" cy="356135"/>
          </a:xfrm>
          <a:prstGeom prst="rect">
            <a:avLst/>
          </a:prstGeom>
          <a:solidFill>
            <a:srgbClr val="C7C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E758C97-EEC7-FA48-BA54-BA3AB18D818B}"/>
              </a:ext>
            </a:extLst>
          </p:cNvPr>
          <p:cNvSpPr txBox="1"/>
          <p:nvPr/>
        </p:nvSpPr>
        <p:spPr>
          <a:xfrm>
            <a:off x="4372272" y="1052137"/>
            <a:ext cx="10671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b="1" dirty="0">
                <a:solidFill>
                  <a:schemeClr val="accent2"/>
                </a:solidFill>
              </a:rPr>
              <a:t>申請完畢後可於 </a:t>
            </a:r>
            <a:r>
              <a:rPr kumimoji="1" lang="en-US" altLang="zh-TW" b="1" dirty="0">
                <a:solidFill>
                  <a:schemeClr val="accent2"/>
                </a:solidFill>
              </a:rPr>
              <a:t>”</a:t>
            </a:r>
            <a:r>
              <a:rPr kumimoji="1" lang="zh-TW" altLang="en-US" b="1" dirty="0">
                <a:solidFill>
                  <a:schemeClr val="accent2"/>
                </a:solidFill>
              </a:rPr>
              <a:t>計劃管理</a:t>
            </a:r>
            <a:r>
              <a:rPr kumimoji="1" lang="en-US" altLang="zh-TW" b="1" dirty="0">
                <a:solidFill>
                  <a:schemeClr val="accent2"/>
                </a:solidFill>
              </a:rPr>
              <a:t>”</a:t>
            </a:r>
            <a:r>
              <a:rPr kumimoji="1" lang="zh-TW" altLang="en-US" b="1" dirty="0">
                <a:solidFill>
                  <a:schemeClr val="accent2"/>
                </a:solidFill>
              </a:rPr>
              <a:t> 頁面查看</a:t>
            </a:r>
            <a:r>
              <a:rPr kumimoji="1" lang="en-US" altLang="zh-TW" b="1" dirty="0">
                <a:solidFill>
                  <a:schemeClr val="accent2"/>
                </a:solidFill>
              </a:rPr>
              <a:t>/</a:t>
            </a:r>
            <a:r>
              <a:rPr kumimoji="1" lang="zh-TW" altLang="en-US" b="1" dirty="0">
                <a:solidFill>
                  <a:schemeClr val="accent2"/>
                </a:solidFill>
              </a:rPr>
              <a:t>修改</a:t>
            </a:r>
            <a:endParaRPr kumimoji="1" lang="zh-TW" altLang="en-US" sz="1100" b="1" dirty="0">
              <a:solidFill>
                <a:schemeClr val="accent2"/>
              </a:solidFill>
            </a:endParaRPr>
          </a:p>
        </p:txBody>
      </p:sp>
      <p:sp>
        <p:nvSpPr>
          <p:cNvPr id="8" name="向下箭號 7">
            <a:extLst>
              <a:ext uri="{FF2B5EF4-FFF2-40B4-BE49-F238E27FC236}">
                <a16:creationId xmlns:a16="http://schemas.microsoft.com/office/drawing/2014/main" id="{52A9885C-7883-9749-B0C8-197777E7D568}"/>
              </a:ext>
            </a:extLst>
          </p:cNvPr>
          <p:cNvSpPr/>
          <p:nvPr/>
        </p:nvSpPr>
        <p:spPr>
          <a:xfrm rot="10800000" flipH="1">
            <a:off x="6914685" y="567424"/>
            <a:ext cx="401763" cy="541053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>
              <a:solidFill>
                <a:schemeClr val="accent2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93305" y="327259"/>
            <a:ext cx="856649" cy="3561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DA5CF0-719F-49FF-97C5-011103096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111</a:t>
            </a:r>
            <a:r>
              <a:rPr lang="zh-TW" altLang="en-US" dirty="0"/>
              <a:t>年暑期志工服務活動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9D7950B-4809-45A4-8F52-9DCBB0B27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435607"/>
            <a:ext cx="6528054" cy="5133457"/>
          </a:xfrm>
        </p:spPr>
        <p:txBody>
          <a:bodyPr/>
          <a:lstStyle/>
          <a:p>
            <a:r>
              <a:rPr lang="en-US" altLang="zh-TW" dirty="0"/>
              <a:t>7/16(</a:t>
            </a:r>
            <a:r>
              <a:rPr lang="zh-TW" altLang="en-US" dirty="0"/>
              <a:t>六</a:t>
            </a:r>
            <a:r>
              <a:rPr lang="en-US" altLang="zh-TW" dirty="0"/>
              <a:t>)</a:t>
            </a:r>
            <a:r>
              <a:rPr lang="zh-TW" altLang="en-US" dirty="0"/>
              <a:t>身障者鉛球運動陪伴服務活動</a:t>
            </a:r>
          </a:p>
          <a:p>
            <a:r>
              <a:rPr lang="en-US" altLang="zh-TW" dirty="0"/>
              <a:t>8/6(</a:t>
            </a:r>
            <a:r>
              <a:rPr lang="zh-TW" altLang="en-US" dirty="0"/>
              <a:t>六</a:t>
            </a:r>
            <a:r>
              <a:rPr lang="en-US" altLang="zh-TW" dirty="0"/>
              <a:t>)</a:t>
            </a:r>
            <a:r>
              <a:rPr lang="zh-TW" altLang="en-US" dirty="0"/>
              <a:t>身障者標槍運動陪伴服務活動</a:t>
            </a:r>
          </a:p>
          <a:p>
            <a:r>
              <a:rPr lang="en-US" altLang="zh-TW" dirty="0"/>
              <a:t>8/27(</a:t>
            </a:r>
            <a:r>
              <a:rPr lang="zh-TW" altLang="en-US" dirty="0"/>
              <a:t>六</a:t>
            </a:r>
            <a:r>
              <a:rPr lang="en-US" altLang="zh-TW" dirty="0"/>
              <a:t>)</a:t>
            </a:r>
            <a:r>
              <a:rPr lang="zh-TW" altLang="en-US" dirty="0"/>
              <a:t>身障者鐵餅運動陪伴服務活動</a:t>
            </a:r>
            <a:endParaRPr lang="en-US" altLang="zh-TW" dirty="0"/>
          </a:p>
          <a:p>
            <a:r>
              <a:rPr lang="zh-TW" altLang="en-US" dirty="0"/>
              <a:t>報名網址：</a:t>
            </a:r>
            <a:r>
              <a:rPr lang="en-US" altLang="zh-TW" dirty="0">
                <a:hlinkClick r:id="rId2"/>
              </a:rPr>
              <a:t>https://ppt.cc/fdiC7x</a:t>
            </a:r>
            <a:endParaRPr lang="en-US" altLang="zh-TW" dirty="0"/>
          </a:p>
          <a:p>
            <a:r>
              <a:rPr lang="zh-TW" altLang="en-US" dirty="0"/>
              <a:t>活動費用：免費（含參加志工之保險、午餐、衣服、交通接送）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3FC3A71-4ED9-493B-9DFD-C5081C749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50" y="1520814"/>
            <a:ext cx="504825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33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48A463-A1DF-44D6-80D3-E2B92F1F3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青年自組團隊計畫目的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192E67DE-DCFD-4794-9A48-8B2DDF72EF77}"/>
              </a:ext>
            </a:extLst>
          </p:cNvPr>
          <p:cNvSpPr txBox="1">
            <a:spLocks/>
          </p:cNvSpPr>
          <p:nvPr/>
        </p:nvSpPr>
        <p:spPr>
          <a:xfrm>
            <a:off x="795338" y="1435100"/>
            <a:ext cx="11120142" cy="5144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914400" rtl="0" eaLnBrk="1" latinLnBrk="0" hangingPunct="1">
              <a:lnSpc>
                <a:spcPts val="28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n"/>
              <a:defRPr lang="en-US" sz="28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n"/>
              <a:defRPr lang="en-US" sz="12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685800" indent="-228600" algn="l" defTabSz="914400" rtl="0" eaLnBrk="1" latinLnBrk="0" hangingPunct="1">
              <a:lnSpc>
                <a:spcPts val="28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u"/>
              <a:defRPr lang="en-US" sz="24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143000" indent="-228600" algn="l" defTabSz="914400" rtl="0" eaLnBrk="1" latinLnBrk="0" hangingPunct="1">
              <a:lnSpc>
                <a:spcPts val="28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p"/>
              <a:defRPr lang="en-US" sz="2000" kern="120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600200" indent="-228600" algn="l" defTabSz="914400" rtl="0" eaLnBrk="1" latinLnBrk="0" hangingPunct="1">
              <a:lnSpc>
                <a:spcPts val="28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  <a:defRPr lang="en-US" sz="1800" kern="120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/>
              <a:t>鼓勵青年參與教育志工服務</a:t>
            </a:r>
            <a:endParaRPr lang="en-US" altLang="zh-TW" dirty="0"/>
          </a:p>
          <a:p>
            <a:r>
              <a:rPr lang="zh-TW" altLang="en-US" dirty="0"/>
              <a:t>引導青年結合所學</a:t>
            </a:r>
            <a:endParaRPr lang="en-US" altLang="zh-TW" dirty="0"/>
          </a:p>
          <a:p>
            <a:r>
              <a:rPr lang="zh-TW" altLang="en-US" dirty="0"/>
              <a:t>發揮志願服務的影響力</a:t>
            </a:r>
            <a:endParaRPr lang="en-US" altLang="zh-TW" dirty="0"/>
          </a:p>
          <a:p>
            <a:r>
              <a:rPr lang="zh-TW" altLang="en-US" dirty="0"/>
              <a:t>以實際行動關懷社會</a:t>
            </a:r>
            <a:endParaRPr lang="en-US" altLang="zh-TW" dirty="0"/>
          </a:p>
        </p:txBody>
      </p:sp>
      <p:pic>
        <p:nvPicPr>
          <p:cNvPr id="4" name="Google Shape;67;p14">
            <a:extLst>
              <a:ext uri="{FF2B5EF4-FFF2-40B4-BE49-F238E27FC236}">
                <a16:creationId xmlns:a16="http://schemas.microsoft.com/office/drawing/2014/main" id="{958A8021-8465-4698-B06F-E063DF38ECE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095581" y="306806"/>
            <a:ext cx="2819899" cy="3759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20;p32" descr="C:\Users\acer\Desktop\2021青苗服務學習營\IMG_20211204_093351_調整大小.jpg">
            <a:extLst>
              <a:ext uri="{FF2B5EF4-FFF2-40B4-BE49-F238E27FC236}">
                <a16:creationId xmlns:a16="http://schemas.microsoft.com/office/drawing/2014/main" id="{94E4C549-BF3B-409B-B72A-FA69CF0EC55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658043" y="4165936"/>
            <a:ext cx="4257437" cy="251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B6FFBD7-B1B6-46EC-9301-EE9D867A28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844" t="71264" r="1306" b="5256"/>
          <a:stretch/>
        </p:blipFill>
        <p:spPr>
          <a:xfrm>
            <a:off x="3145866" y="4165936"/>
            <a:ext cx="4512177" cy="2513927"/>
          </a:xfrm>
          <a:prstGeom prst="rect">
            <a:avLst/>
          </a:prstGeom>
        </p:spPr>
      </p:pic>
      <p:pic>
        <p:nvPicPr>
          <p:cNvPr id="10" name="Google Shape;1996;p53">
            <a:extLst>
              <a:ext uri="{FF2B5EF4-FFF2-40B4-BE49-F238E27FC236}">
                <a16:creationId xmlns:a16="http://schemas.microsoft.com/office/drawing/2014/main" id="{EE24B5AB-E9D0-4E71-A55B-22A01DEC8FC8}"/>
              </a:ext>
            </a:extLst>
          </p:cNvPr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663" y="2070062"/>
            <a:ext cx="2990232" cy="199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4DD3F05-7A5C-41C2-9194-FBFF885D76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49" t="6227" r="27310"/>
          <a:stretch/>
        </p:blipFill>
        <p:spPr>
          <a:xfrm>
            <a:off x="0" y="4165936"/>
            <a:ext cx="3570903" cy="251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1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48A463-A1DF-44D6-80D3-E2B92F1F3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青年自組團隊計畫申請對象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192E67DE-DCFD-4794-9A48-8B2DDF72EF77}"/>
              </a:ext>
            </a:extLst>
          </p:cNvPr>
          <p:cNvSpPr txBox="1">
            <a:spLocks/>
          </p:cNvSpPr>
          <p:nvPr/>
        </p:nvSpPr>
        <p:spPr>
          <a:xfrm>
            <a:off x="795338" y="1435100"/>
            <a:ext cx="11120142" cy="5144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914400" rtl="0" eaLnBrk="1" latinLnBrk="0" hangingPunct="1">
              <a:lnSpc>
                <a:spcPts val="28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n"/>
              <a:defRPr lang="en-US" sz="28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n"/>
              <a:defRPr lang="en-US" sz="12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685800" indent="-228600" algn="l" defTabSz="914400" rtl="0" eaLnBrk="1" latinLnBrk="0" hangingPunct="1">
              <a:lnSpc>
                <a:spcPts val="28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u"/>
              <a:defRPr lang="en-US" sz="24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143000" indent="-228600" algn="l" defTabSz="914400" rtl="0" eaLnBrk="1" latinLnBrk="0" hangingPunct="1">
              <a:lnSpc>
                <a:spcPts val="28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p"/>
              <a:defRPr lang="en-US" sz="2000" kern="120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600200" indent="-228600" algn="l" defTabSz="914400" rtl="0" eaLnBrk="1" latinLnBrk="0" hangingPunct="1">
              <a:lnSpc>
                <a:spcPts val="28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  <a:defRPr lang="en-US" sz="1800" kern="120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/>
              <a:t>個人組隊：</a:t>
            </a:r>
            <a:r>
              <a:rPr lang="en-US" altLang="zh-TW" dirty="0"/>
              <a:t>15~35</a:t>
            </a:r>
            <a:r>
              <a:rPr lang="zh-TW" altLang="en-US" dirty="0"/>
              <a:t>歲有志投入志願服務及公共事務青年</a:t>
            </a:r>
            <a:endParaRPr lang="en-US" altLang="zh-TW" dirty="0"/>
          </a:p>
          <a:p>
            <a:r>
              <a:rPr lang="zh-TW" altLang="en-US" dirty="0"/>
              <a:t>學校：高級中等以上學校之青年</a:t>
            </a:r>
            <a:endParaRPr lang="en-US" altLang="zh-TW" dirty="0"/>
          </a:p>
          <a:p>
            <a:r>
              <a:rPr lang="zh-TW" altLang="en-US" dirty="0"/>
              <a:t>團體：依法設立之社會團體或財團法人之青年</a:t>
            </a:r>
            <a:endParaRPr lang="en-US" altLang="zh-TW" dirty="0"/>
          </a:p>
          <a:p>
            <a:r>
              <a:rPr lang="zh-TW" altLang="en-US" dirty="0"/>
              <a:t>團隊成員</a:t>
            </a:r>
            <a:r>
              <a:rPr lang="en-US" altLang="zh-TW" dirty="0"/>
              <a:t>6</a:t>
            </a:r>
            <a:r>
              <a:rPr lang="zh-TW" altLang="en-US" dirty="0"/>
              <a:t>人以上</a:t>
            </a:r>
            <a:endParaRPr lang="en-US" altLang="zh-TW" dirty="0"/>
          </a:p>
          <a:p>
            <a:r>
              <a:rPr lang="zh-TW" altLang="en-US" dirty="0"/>
              <a:t>提案內容</a:t>
            </a:r>
            <a:endParaRPr lang="en-US" altLang="zh-TW" dirty="0"/>
          </a:p>
          <a:p>
            <a:pPr lvl="2"/>
            <a:r>
              <a:rPr lang="zh-TW" altLang="en-US" dirty="0"/>
              <a:t>服務需求</a:t>
            </a:r>
            <a:endParaRPr lang="en-US" altLang="zh-TW" dirty="0"/>
          </a:p>
          <a:p>
            <a:pPr lvl="2"/>
            <a:r>
              <a:rPr lang="zh-TW" altLang="en-US" dirty="0"/>
              <a:t>活動安全</a:t>
            </a:r>
            <a:endParaRPr lang="en-US" altLang="zh-TW" dirty="0"/>
          </a:p>
          <a:p>
            <a:pPr lvl="2"/>
            <a:r>
              <a:rPr lang="zh-TW" altLang="en-US" dirty="0"/>
              <a:t>具可行性及學習性之服務方案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D855946-5E8C-405F-968A-4F02CDBF1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609"/>
          <a:stretch/>
        </p:blipFill>
        <p:spPr>
          <a:xfrm>
            <a:off x="6216506" y="3429000"/>
            <a:ext cx="5698974" cy="315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89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48A463-A1DF-44D6-80D3-E2B92F1F3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青年自組團隊計畫申請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192E67DE-DCFD-4794-9A48-8B2DDF72EF77}"/>
              </a:ext>
            </a:extLst>
          </p:cNvPr>
          <p:cNvSpPr txBox="1">
            <a:spLocks/>
          </p:cNvSpPr>
          <p:nvPr/>
        </p:nvSpPr>
        <p:spPr>
          <a:xfrm>
            <a:off x="795338" y="1435100"/>
            <a:ext cx="11120142" cy="5144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914400" rtl="0" eaLnBrk="1" latinLnBrk="0" hangingPunct="1">
              <a:lnSpc>
                <a:spcPts val="28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n"/>
              <a:defRPr lang="en-US" sz="28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n"/>
              <a:defRPr lang="en-US" sz="12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685800" indent="-228600" algn="l" defTabSz="914400" rtl="0" eaLnBrk="1" latinLnBrk="0" hangingPunct="1">
              <a:lnSpc>
                <a:spcPts val="28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u"/>
              <a:defRPr lang="en-US" sz="24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143000" indent="-228600" algn="l" defTabSz="914400" rtl="0" eaLnBrk="1" latinLnBrk="0" hangingPunct="1">
              <a:lnSpc>
                <a:spcPts val="28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p"/>
              <a:defRPr lang="en-US" sz="2000" kern="120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600200" indent="-228600" algn="l" defTabSz="914400" rtl="0" eaLnBrk="1" latinLnBrk="0" hangingPunct="1">
              <a:lnSpc>
                <a:spcPts val="28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  <a:defRPr lang="en-US" sz="1800" kern="120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/>
              <a:t>評估</a:t>
            </a:r>
            <a:r>
              <a:rPr lang="zh-TW" altLang="en-US" dirty="0">
                <a:solidFill>
                  <a:srgbClr val="FF0000"/>
                </a:solidFill>
              </a:rPr>
              <a:t>服務需求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FF0000"/>
                </a:solidFill>
              </a:rPr>
              <a:t>活動安全</a:t>
            </a:r>
            <a:r>
              <a:rPr lang="zh-TW" altLang="en-US" dirty="0"/>
              <a:t>、整合資源後，研提具</a:t>
            </a:r>
            <a:r>
              <a:rPr lang="zh-TW" altLang="en-US" dirty="0">
                <a:solidFill>
                  <a:srgbClr val="FF0000"/>
                </a:solidFill>
              </a:rPr>
              <a:t>可行性</a:t>
            </a:r>
            <a:r>
              <a:rPr lang="zh-TW" altLang="en-US" dirty="0"/>
              <a:t>及</a:t>
            </a:r>
            <a:r>
              <a:rPr lang="zh-TW" altLang="en-US" dirty="0">
                <a:solidFill>
                  <a:srgbClr val="FF0000"/>
                </a:solidFill>
              </a:rPr>
              <a:t>學習性</a:t>
            </a:r>
            <a:r>
              <a:rPr lang="zh-TW" altLang="en-US" dirty="0"/>
              <a:t>之</a:t>
            </a:r>
            <a:r>
              <a:rPr lang="zh-TW" altLang="en-US" dirty="0">
                <a:solidFill>
                  <a:srgbClr val="FF0000"/>
                </a:solidFill>
              </a:rPr>
              <a:t>服務</a:t>
            </a:r>
            <a:r>
              <a:rPr lang="zh-TW" altLang="en-US" dirty="0"/>
              <a:t>方案</a:t>
            </a:r>
            <a:endParaRPr lang="en-US" altLang="zh-TW" dirty="0"/>
          </a:p>
          <a:p>
            <a:endParaRPr lang="en-US" altLang="zh-TW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41574D34-D3A5-4B1A-9320-56ABC4A727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771429"/>
              </p:ext>
            </p:extLst>
          </p:nvPr>
        </p:nvGraphicFramePr>
        <p:xfrm>
          <a:off x="1343823" y="2261910"/>
          <a:ext cx="7596977" cy="451104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875891">
                  <a:extLst>
                    <a:ext uri="{9D8B030D-6E8A-4147-A177-3AD203B41FA5}">
                      <a16:colId xmlns:a16="http://schemas.microsoft.com/office/drawing/2014/main" val="518019944"/>
                    </a:ext>
                  </a:extLst>
                </a:gridCol>
                <a:gridCol w="2860543">
                  <a:extLst>
                    <a:ext uri="{9D8B030D-6E8A-4147-A177-3AD203B41FA5}">
                      <a16:colId xmlns:a16="http://schemas.microsoft.com/office/drawing/2014/main" val="3245180914"/>
                    </a:ext>
                  </a:extLst>
                </a:gridCol>
                <a:gridCol w="2860543">
                  <a:extLst>
                    <a:ext uri="{9D8B030D-6E8A-4147-A177-3AD203B41FA5}">
                      <a16:colId xmlns:a16="http://schemas.microsoft.com/office/drawing/2014/main" val="7708983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申請類別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一般型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深耕型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402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服務方案內容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至少</a:t>
                      </a:r>
                      <a:r>
                        <a:rPr lang="en-US" altLang="zh-TW" sz="2000" dirty="0"/>
                        <a:t>12</a:t>
                      </a:r>
                      <a:r>
                        <a:rPr lang="zh-TW" altLang="en-US" sz="2000" dirty="0"/>
                        <a:t>小時的服務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整合性多元服務方案，至少</a:t>
                      </a:r>
                      <a:r>
                        <a:rPr lang="en-US" altLang="zh-TW" sz="2000" dirty="0"/>
                        <a:t>36</a:t>
                      </a:r>
                      <a:r>
                        <a:rPr lang="zh-TW" altLang="en-US" sz="2000" dirty="0"/>
                        <a:t>小時的服務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2763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行動獎金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最高</a:t>
                      </a:r>
                      <a:r>
                        <a:rPr lang="en-US" altLang="zh-TW" sz="2000" dirty="0"/>
                        <a:t>3</a:t>
                      </a:r>
                      <a:r>
                        <a:rPr lang="zh-TW" altLang="en-US" sz="2000" dirty="0"/>
                        <a:t>萬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dirty="0"/>
                        <a:t>3</a:t>
                      </a:r>
                      <a:r>
                        <a:rPr lang="zh-TW" altLang="en-US" sz="2000" dirty="0"/>
                        <a:t>萬</a:t>
                      </a:r>
                      <a:r>
                        <a:rPr lang="en-US" altLang="zh-TW" sz="2000" dirty="0"/>
                        <a:t>~10</a:t>
                      </a:r>
                      <a:r>
                        <a:rPr lang="zh-TW" altLang="en-US" sz="2000" dirty="0"/>
                        <a:t>萬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238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申請方式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線上申請</a:t>
                      </a:r>
                      <a:r>
                        <a:rPr lang="en-US" altLang="zh-TW" sz="2000" dirty="0"/>
                        <a:t>(</a:t>
                      </a:r>
                      <a:r>
                        <a:rPr lang="zh-TW" altLang="en-US" sz="2000" dirty="0"/>
                        <a:t>計畫書</a:t>
                      </a:r>
                      <a:r>
                        <a:rPr lang="en-US" altLang="zh-TW" sz="2000" dirty="0"/>
                        <a:t>)</a:t>
                      </a:r>
                      <a:endParaRPr lang="zh-TW" altLang="en-US" sz="2000" dirty="0"/>
                    </a:p>
                  </a:txBody>
                  <a:tcPr anchor="ctr">
                    <a:lnL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線上申請</a:t>
                      </a:r>
                      <a:r>
                        <a:rPr lang="en-US" altLang="zh-TW" sz="2000" dirty="0"/>
                        <a:t>(</a:t>
                      </a:r>
                      <a:r>
                        <a:rPr lang="zh-TW" altLang="en-US" sz="2000" dirty="0"/>
                        <a:t>計畫書</a:t>
                      </a:r>
                      <a:r>
                        <a:rPr lang="en-US" altLang="zh-TW" sz="2000" dirty="0"/>
                        <a:t>)</a:t>
                      </a:r>
                      <a:endParaRPr lang="zh-TW" altLang="en-US" sz="2000" dirty="0"/>
                    </a:p>
                    <a:p>
                      <a:r>
                        <a:rPr lang="zh-TW" altLang="en-US" sz="2000" dirty="0"/>
                        <a:t>口頭簡報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0425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申請期程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全年度受理</a:t>
                      </a:r>
                      <a:endParaRPr lang="en-US" altLang="zh-TW" sz="2000" dirty="0"/>
                    </a:p>
                    <a:p>
                      <a:r>
                        <a:rPr lang="zh-TW" altLang="en-US" sz="2000" dirty="0"/>
                        <a:t>學期間服務</a:t>
                      </a:r>
                      <a:r>
                        <a:rPr lang="en-US" altLang="zh-TW" sz="2000" dirty="0"/>
                        <a:t>30</a:t>
                      </a:r>
                      <a:r>
                        <a:rPr lang="zh-TW" altLang="en-US" sz="2000" dirty="0"/>
                        <a:t>天前</a:t>
                      </a:r>
                      <a:endParaRPr lang="en-US" altLang="zh-TW" sz="2000" dirty="0"/>
                    </a:p>
                    <a:p>
                      <a:r>
                        <a:rPr lang="zh-TW" altLang="en-US" sz="2000" dirty="0"/>
                        <a:t>寒暑假服務</a:t>
                      </a:r>
                      <a:r>
                        <a:rPr lang="en-US" altLang="zh-TW" sz="2000" dirty="0"/>
                        <a:t>45</a:t>
                      </a:r>
                      <a:r>
                        <a:rPr lang="zh-TW" altLang="en-US" sz="2000" dirty="0"/>
                        <a:t>天前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暑期：</a:t>
                      </a:r>
                      <a:r>
                        <a:rPr lang="en-US" altLang="zh-TW" sz="2000" dirty="0"/>
                        <a:t>7/1~7/15</a:t>
                      </a:r>
                    </a:p>
                    <a:p>
                      <a:r>
                        <a:rPr lang="zh-TW" altLang="en-US" sz="2000" dirty="0"/>
                        <a:t>寒期：</a:t>
                      </a:r>
                      <a:r>
                        <a:rPr lang="en-US" altLang="zh-TW" sz="2000" dirty="0"/>
                        <a:t>1/1~1/15</a:t>
                      </a:r>
                      <a:endParaRPr lang="zh-TW" altLang="en-US" sz="2000" dirty="0"/>
                    </a:p>
                  </a:txBody>
                  <a:tcPr anchor="ctr">
                    <a:lnL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0541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評審項目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完整性</a:t>
                      </a:r>
                      <a:r>
                        <a:rPr lang="en-US" altLang="zh-TW" sz="2000" dirty="0"/>
                        <a:t>(30%)</a:t>
                      </a:r>
                    </a:p>
                    <a:p>
                      <a:r>
                        <a:rPr lang="zh-TW" altLang="en-US" sz="2000" dirty="0"/>
                        <a:t>可行性</a:t>
                      </a:r>
                      <a:r>
                        <a:rPr lang="en-US" altLang="zh-TW" sz="2000" dirty="0"/>
                        <a:t>(40%)</a:t>
                      </a:r>
                    </a:p>
                    <a:p>
                      <a:r>
                        <a:rPr lang="zh-TW" altLang="en-US" sz="2000" dirty="0"/>
                        <a:t>影響性</a:t>
                      </a:r>
                      <a:r>
                        <a:rPr lang="en-US" altLang="zh-TW" sz="2000" dirty="0"/>
                        <a:t>(30%)</a:t>
                      </a:r>
                      <a:endParaRPr lang="zh-TW" altLang="en-US" sz="2000" dirty="0"/>
                    </a:p>
                  </a:txBody>
                  <a:tcPr anchor="ctr">
                    <a:lnL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完整性</a:t>
                      </a:r>
                      <a:r>
                        <a:rPr lang="en-US" altLang="zh-TW" sz="2000" dirty="0"/>
                        <a:t>(25%)</a:t>
                      </a:r>
                    </a:p>
                    <a:p>
                      <a:r>
                        <a:rPr lang="zh-TW" altLang="en-US" sz="2000" dirty="0"/>
                        <a:t>可行性</a:t>
                      </a:r>
                      <a:r>
                        <a:rPr lang="en-US" altLang="zh-TW" sz="2000" dirty="0"/>
                        <a:t>(25%)</a:t>
                      </a:r>
                    </a:p>
                    <a:p>
                      <a:r>
                        <a:rPr lang="zh-TW" altLang="en-US" sz="2000" dirty="0"/>
                        <a:t>影響性</a:t>
                      </a:r>
                      <a:r>
                        <a:rPr lang="en-US" altLang="zh-TW" sz="2000" dirty="0"/>
                        <a:t>(25%)</a:t>
                      </a:r>
                    </a:p>
                    <a:p>
                      <a:r>
                        <a:rPr lang="zh-TW" altLang="en-US" sz="2000" dirty="0"/>
                        <a:t>永續性</a:t>
                      </a:r>
                      <a:r>
                        <a:rPr lang="en-US" altLang="zh-TW" sz="2000" dirty="0"/>
                        <a:t>(25%)</a:t>
                      </a:r>
                      <a:endParaRPr lang="zh-TW" altLang="en-US" sz="2000" dirty="0"/>
                    </a:p>
                  </a:txBody>
                  <a:tcPr anchor="ctr">
                    <a:lnL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B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2659680"/>
                  </a:ext>
                </a:extLst>
              </a:tr>
            </a:tbl>
          </a:graphicData>
        </a:graphic>
      </p:graphicFrame>
      <p:sp>
        <p:nvSpPr>
          <p:cNvPr id="4" name="矩形: 圓角 3">
            <a:extLst>
              <a:ext uri="{FF2B5EF4-FFF2-40B4-BE49-F238E27FC236}">
                <a16:creationId xmlns:a16="http://schemas.microsoft.com/office/drawing/2014/main" id="{469398F0-5932-4B5D-B1D3-69D631E6BD31}"/>
              </a:ext>
            </a:extLst>
          </p:cNvPr>
          <p:cNvSpPr/>
          <p:nvPr/>
        </p:nvSpPr>
        <p:spPr>
          <a:xfrm>
            <a:off x="9032240" y="4956850"/>
            <a:ext cx="3068320" cy="18161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/>
              <a:t>加分項目</a:t>
            </a:r>
            <a:endParaRPr lang="en-US" altLang="zh-TW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團隊成員包含特定族群</a:t>
            </a: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服務對象為偏遠地區學校或特定族群</a:t>
            </a: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服務方案符合</a:t>
            </a:r>
            <a:r>
              <a:rPr lang="en-US" altLang="zh-TW" dirty="0"/>
              <a:t>12</a:t>
            </a:r>
            <a:r>
              <a:rPr lang="zh-TW" altLang="en-US" dirty="0"/>
              <a:t>年國教課綱或</a:t>
            </a:r>
            <a:r>
              <a:rPr lang="en-US" altLang="zh-TW" dirty="0"/>
              <a:t>SDGs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18520020"/>
      </p:ext>
    </p:extLst>
  </p:cSld>
  <p:clrMapOvr>
    <a:masterClrMapping/>
  </p:clrMapOvr>
</p:sld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715132_TF10001108.potx" id="{2936D2D2-BC60-48FB-9A7C-05EC47E6CC79}" vid="{78682B59-A957-44C7-AAB7-10BBFA6A1ABE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8a52e8c320b9a064ae3583ae3861c9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8020cb39231a0945110f9cd888b521a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EE8C63A-4744-4DE4-BB49-0FF0B5375C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7FC771-7DFE-49DA-B577-71181BFBCB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50072C5-DDE0-4258-BA7A-4D4B80DFA632}">
  <ds:schemaRefs>
    <ds:schemaRef ds:uri="http://schemas.microsoft.com/office/infopath/2007/PartnerControls"/>
    <ds:schemaRef ds:uri="16c05727-aa75-4e4a-9b5f-8a80a1165891"/>
    <ds:schemaRef ds:uri="http://purl.org/dc/elements/1.1/"/>
    <ds:schemaRef ds:uri="http://schemas.microsoft.com/office/2006/documentManagement/types"/>
    <ds:schemaRef ds:uri="http://purl.org/dc/dcmitype/"/>
    <ds:schemaRef ds:uri="71af3243-3dd4-4a8d-8c0d-dd76da1f02a5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歡迎使用 PowerPoint</Template>
  <TotalTime>0</TotalTime>
  <Words>1639</Words>
  <Application>Microsoft Office PowerPoint</Application>
  <PresentationFormat>寬螢幕</PresentationFormat>
  <Paragraphs>232</Paragraphs>
  <Slides>53</Slides>
  <Notes>3</Notes>
  <HiddenSlides>18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53</vt:i4>
      </vt:variant>
    </vt:vector>
  </HeadingPairs>
  <TitlesOfParts>
    <vt:vector size="58" baseType="lpstr">
      <vt:lpstr>Microsoft JhengHei UI</vt:lpstr>
      <vt:lpstr>Arial</vt:lpstr>
      <vt:lpstr>Segoe UI</vt:lpstr>
      <vt:lpstr>Wingdings</vt:lpstr>
      <vt:lpstr>WelcomeDoc</vt:lpstr>
      <vt:lpstr>教育部青年發展署 獎勵青年自組團隊參與 志工行動計畫說明</vt:lpstr>
      <vt:lpstr>我的服務經驗</vt:lpstr>
      <vt:lpstr>我的服務經驗</vt:lpstr>
      <vt:lpstr>參與志工服務收穫</vt:lpstr>
      <vt:lpstr>雲嘉青年志工中心簡介</vt:lpstr>
      <vt:lpstr>111年暑期志工服務活動</vt:lpstr>
      <vt:lpstr>青年自組團隊計畫目的</vt:lpstr>
      <vt:lpstr>青年自組團隊計畫申請對象</vt:lpstr>
      <vt:lpstr>青年自組團隊計畫申請</vt:lpstr>
      <vt:lpstr>青年自組團隊計畫注意事項</vt:lpstr>
      <vt:lpstr>青年自組團隊計畫申請</vt:lpstr>
      <vt:lpstr>青年自組團隊計畫申請內容(現行版本)</vt:lpstr>
      <vt:lpstr>自組團隊計畫撰寫</vt:lpstr>
      <vt:lpstr>自組團隊計畫撰寫</vt:lpstr>
      <vt:lpstr>自組團隊計畫撰寫</vt:lpstr>
      <vt:lpstr>自組團隊計畫撰寫</vt:lpstr>
      <vt:lpstr>自組團隊計畫撰寫</vt:lpstr>
      <vt:lpstr>自組團隊計畫撰寫</vt:lpstr>
      <vt:lpstr>自組團隊計畫撰寫</vt:lpstr>
      <vt:lpstr>自組團隊計畫撰寫</vt:lpstr>
      <vt:lpstr>自組團隊計畫撰寫</vt:lpstr>
      <vt:lpstr>自組團隊計畫撰寫</vt:lpstr>
      <vt:lpstr>青年自組團隊計畫申請內容(未來版本)</vt:lpstr>
      <vt:lpstr>青年自組團隊計畫結案內容(現行版本)</vt:lpstr>
      <vt:lpstr>青年自組團隊計畫結案內容(未來版本)</vt:lpstr>
      <vt:lpstr>PowerPoint 簡報</vt:lpstr>
      <vt:lpstr>服務學習IPARD架構</vt:lpstr>
      <vt:lpstr>服務學習IPARD架構</vt:lpstr>
      <vt:lpstr>服務學習IPARD架構</vt:lpstr>
      <vt:lpstr>服務學習IPARD架構</vt:lpstr>
      <vt:lpstr>服務學習IPARD架構</vt:lpstr>
      <vt:lpstr>什麼是服務-學習?</vt:lpstr>
      <vt:lpstr>雲嘉青年志工中心未來活動</vt:lpstr>
      <vt:lpstr>111年暑期志工服務活動</vt:lpstr>
      <vt:lpstr>青年志工自組團隊 線上申請流程</vt:lpstr>
      <vt:lpstr>申請帳號</vt:lpstr>
      <vt:lpstr>PowerPoint 簡報</vt:lpstr>
      <vt:lpstr>登入帳號</vt:lpstr>
      <vt:lpstr>PowerPoint 簡報</vt:lpstr>
      <vt:lpstr>建立新團隊</vt:lpstr>
      <vt:lpstr>建立團隊基本資料</vt:lpstr>
      <vt:lpstr>指導者基本資料</vt:lpstr>
      <vt:lpstr>加入組員</vt:lpstr>
      <vt:lpstr>成員個人基本資料</vt:lpstr>
      <vt:lpstr>PowerPoint 簡報</vt:lpstr>
      <vt:lpstr>新增預計服務單位</vt:lpstr>
      <vt:lpstr>預計服務單位</vt:lpstr>
      <vt:lpstr>填寫資料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2021-07-30T02:15:13Z</dcterms:created>
  <dcterms:modified xsi:type="dcterms:W3CDTF">2022-06-15T07:33:19Z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